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6"/>
  </p:notesMasterIdLst>
  <p:sldIdLst>
    <p:sldId id="256" r:id="rId2"/>
    <p:sldId id="257" r:id="rId3"/>
    <p:sldId id="281" r:id="rId4"/>
    <p:sldId id="258" r:id="rId5"/>
    <p:sldId id="259" r:id="rId6"/>
    <p:sldId id="266" r:id="rId7"/>
    <p:sldId id="267" r:id="rId8"/>
    <p:sldId id="268" r:id="rId9"/>
    <p:sldId id="265" r:id="rId10"/>
    <p:sldId id="269" r:id="rId11"/>
    <p:sldId id="270" r:id="rId12"/>
    <p:sldId id="271" r:id="rId13"/>
    <p:sldId id="260" r:id="rId14"/>
    <p:sldId id="262" r:id="rId15"/>
    <p:sldId id="263" r:id="rId16"/>
    <p:sldId id="272" r:id="rId17"/>
    <p:sldId id="280" r:id="rId18"/>
    <p:sldId id="274" r:id="rId19"/>
    <p:sldId id="277" r:id="rId20"/>
    <p:sldId id="275" r:id="rId21"/>
    <p:sldId id="276" r:id="rId22"/>
    <p:sldId id="261" r:id="rId23"/>
    <p:sldId id="279"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6268EF-3192-0ABA-762F-15C43F0E4BDE}" v="364" dt="2023-05-02T00:22:38.055"/>
    <p1510:client id="{5121C93C-89EE-3C8F-5EC8-A736803B834E}" v="129" dt="2023-05-01T18:15:53.540"/>
    <p1510:client id="{5A28B706-813E-085C-E710-718A07050905}" v="42" dt="2023-05-01T23:02:17.544"/>
    <p1510:client id="{5B9ED006-AEB8-8304-B173-1F2F8715732D}" v="9" dt="2023-05-01T20:52:36.695"/>
    <p1510:client id="{756102BB-366C-40A3-9205-26B8DB4DECFD}" v="129" dt="2023-04-30T02:29:49.091"/>
    <p1510:client id="{874BD7FB-D360-7579-21DC-DC1052FF898F}" v="4" dt="2023-05-02T02:23:54.728"/>
    <p1510:client id="{99F6DF1B-B981-C899-D841-E43D913CCEA8}" v="148" dt="2023-05-01T19:45:07.962"/>
    <p1510:client id="{A5385B33-1B1B-CA2B-3C8F-03AFA1201C6F}" v="543" dt="2023-05-01T18:08:40.835"/>
    <p1510:client id="{B3445AA2-32AD-C3DF-A053-AD41F2C220AA}" v="91" dt="2023-05-02T02:21:20.214"/>
    <p1510:client id="{B532A199-A689-E45B-294D-BA250DA47F64}" v="168" dt="2023-05-01T22:59:14.249"/>
    <p1510:client id="{BE24C78A-DF0D-7467-FE49-C07364B39B44}" v="1757" dt="2023-04-30T17:58:10.209"/>
    <p1510:client id="{C91D0EB9-977D-098C-5F0B-B3F2060FF951}" v="8" dt="2023-05-01T18:04:51.008"/>
    <p1510:client id="{CFBCB150-ED98-48E7-DCAF-BFC3CAD5B953}" v="6384" dt="2023-05-02T00:20:29.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B5A35-086D-49D7-942D-D9618C093CD7}" type="datetimeFigureOut">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19C3E-95F8-4AB4-A85C-A3A408C2C96A}" type="slidenum">
              <a:t>‹#›</a:t>
            </a:fld>
            <a:endParaRPr lang="en-US"/>
          </a:p>
        </p:txBody>
      </p:sp>
    </p:spTree>
    <p:extLst>
      <p:ext uri="{BB962C8B-B14F-4D97-AF65-F5344CB8AC3E}">
        <p14:creationId xmlns:p14="http://schemas.microsoft.com/office/powerpoint/2010/main" val="78352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5</a:t>
            </a:fld>
            <a:endParaRPr lang="en-US"/>
          </a:p>
        </p:txBody>
      </p:sp>
    </p:spTree>
    <p:extLst>
      <p:ext uri="{BB962C8B-B14F-4D97-AF65-F5344CB8AC3E}">
        <p14:creationId xmlns:p14="http://schemas.microsoft.com/office/powerpoint/2010/main" val="282030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22</a:t>
            </a:fld>
            <a:endParaRPr lang="en-US"/>
          </a:p>
        </p:txBody>
      </p:sp>
    </p:spTree>
    <p:extLst>
      <p:ext uri="{BB962C8B-B14F-4D97-AF65-F5344CB8AC3E}">
        <p14:creationId xmlns:p14="http://schemas.microsoft.com/office/powerpoint/2010/main" val="389831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rPr lang="en-US"/>
              <a:t>23</a:t>
            </a:fld>
            <a:endParaRPr lang="en-US"/>
          </a:p>
        </p:txBody>
      </p:sp>
    </p:spTree>
    <p:extLst>
      <p:ext uri="{BB962C8B-B14F-4D97-AF65-F5344CB8AC3E}">
        <p14:creationId xmlns:p14="http://schemas.microsoft.com/office/powerpoint/2010/main" val="125510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6</a:t>
            </a:fld>
            <a:endParaRPr lang="en-US"/>
          </a:p>
        </p:txBody>
      </p:sp>
    </p:spTree>
    <p:extLst>
      <p:ext uri="{BB962C8B-B14F-4D97-AF65-F5344CB8AC3E}">
        <p14:creationId xmlns:p14="http://schemas.microsoft.com/office/powerpoint/2010/main" val="124965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7</a:t>
            </a:fld>
            <a:endParaRPr lang="en-US"/>
          </a:p>
        </p:txBody>
      </p:sp>
    </p:spTree>
    <p:extLst>
      <p:ext uri="{BB962C8B-B14F-4D97-AF65-F5344CB8AC3E}">
        <p14:creationId xmlns:p14="http://schemas.microsoft.com/office/powerpoint/2010/main" val="2938495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8</a:t>
            </a:fld>
            <a:endParaRPr lang="en-US"/>
          </a:p>
        </p:txBody>
      </p:sp>
    </p:spTree>
    <p:extLst>
      <p:ext uri="{BB962C8B-B14F-4D97-AF65-F5344CB8AC3E}">
        <p14:creationId xmlns:p14="http://schemas.microsoft.com/office/powerpoint/2010/main" val="271743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9</a:t>
            </a:fld>
            <a:endParaRPr lang="en-US"/>
          </a:p>
        </p:txBody>
      </p:sp>
    </p:spTree>
    <p:extLst>
      <p:ext uri="{BB962C8B-B14F-4D97-AF65-F5344CB8AC3E}">
        <p14:creationId xmlns:p14="http://schemas.microsoft.com/office/powerpoint/2010/main" val="416917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10</a:t>
            </a:fld>
            <a:endParaRPr lang="en-US"/>
          </a:p>
        </p:txBody>
      </p:sp>
    </p:spTree>
    <p:extLst>
      <p:ext uri="{BB962C8B-B14F-4D97-AF65-F5344CB8AC3E}">
        <p14:creationId xmlns:p14="http://schemas.microsoft.com/office/powerpoint/2010/main" val="184651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11</a:t>
            </a:fld>
            <a:endParaRPr lang="en-US"/>
          </a:p>
        </p:txBody>
      </p:sp>
    </p:spTree>
    <p:extLst>
      <p:ext uri="{BB962C8B-B14F-4D97-AF65-F5344CB8AC3E}">
        <p14:creationId xmlns:p14="http://schemas.microsoft.com/office/powerpoint/2010/main" val="91926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12</a:t>
            </a:fld>
            <a:endParaRPr lang="en-US"/>
          </a:p>
        </p:txBody>
      </p:sp>
    </p:spTree>
    <p:extLst>
      <p:ext uri="{BB962C8B-B14F-4D97-AF65-F5344CB8AC3E}">
        <p14:creationId xmlns:p14="http://schemas.microsoft.com/office/powerpoint/2010/main" val="270260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JH</a:t>
            </a:r>
          </a:p>
        </p:txBody>
      </p:sp>
      <p:sp>
        <p:nvSpPr>
          <p:cNvPr id="4" name="Slide Number Placeholder 3"/>
          <p:cNvSpPr>
            <a:spLocks noGrp="1"/>
          </p:cNvSpPr>
          <p:nvPr>
            <p:ph type="sldNum" sz="quarter" idx="5"/>
          </p:nvPr>
        </p:nvSpPr>
        <p:spPr/>
        <p:txBody>
          <a:bodyPr/>
          <a:lstStyle/>
          <a:p>
            <a:fld id="{40819C3E-95F8-4AB4-A85C-A3A408C2C96A}" type="slidenum">
              <a:t>13</a:t>
            </a:fld>
            <a:endParaRPr lang="en-US"/>
          </a:p>
        </p:txBody>
      </p:sp>
    </p:spTree>
    <p:extLst>
      <p:ext uri="{BB962C8B-B14F-4D97-AF65-F5344CB8AC3E}">
        <p14:creationId xmlns:p14="http://schemas.microsoft.com/office/powerpoint/2010/main" val="253844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8525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4272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0520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20447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00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1974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9697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9774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2393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76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5/1/2023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915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5/1/2023</a:t>
            </a:fld>
            <a:endParaRPr lang="en-US"/>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362681088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11"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5">
            <a:extLst>
              <a:ext uri="{FF2B5EF4-FFF2-40B4-BE49-F238E27FC236}">
                <a16:creationId xmlns:a16="http://schemas.microsoft.com/office/drawing/2014/main" id="{42EC32AE-E4F8-4BC6-BEF2-B48BDD157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5881A-CF14-D538-1ADB-15C8F1CB5F76}"/>
              </a:ext>
            </a:extLst>
          </p:cNvPr>
          <p:cNvSpPr>
            <a:spLocks noGrp="1"/>
          </p:cNvSpPr>
          <p:nvPr>
            <p:ph type="ctrTitle"/>
          </p:nvPr>
        </p:nvSpPr>
        <p:spPr>
          <a:xfrm>
            <a:off x="7760863" y="1079500"/>
            <a:ext cx="3882286" cy="2138400"/>
          </a:xfrm>
        </p:spPr>
        <p:txBody>
          <a:bodyPr>
            <a:normAutofit/>
          </a:bodyPr>
          <a:lstStyle/>
          <a:p>
            <a:pPr>
              <a:lnSpc>
                <a:spcPct val="90000"/>
              </a:lnSpc>
            </a:pPr>
            <a:r>
              <a:rPr lang="en-US" sz="3000"/>
              <a:t>Exploring the Dynamic Relationships between COVID-19 and Influenza</a:t>
            </a:r>
          </a:p>
        </p:txBody>
      </p:sp>
      <p:sp>
        <p:nvSpPr>
          <p:cNvPr id="3" name="Subtitle 2">
            <a:extLst>
              <a:ext uri="{FF2B5EF4-FFF2-40B4-BE49-F238E27FC236}">
                <a16:creationId xmlns:a16="http://schemas.microsoft.com/office/drawing/2014/main" id="{D3E3B142-92E2-A84A-7C56-4C94A40106AD}"/>
              </a:ext>
            </a:extLst>
          </p:cNvPr>
          <p:cNvSpPr>
            <a:spLocks noGrp="1"/>
          </p:cNvSpPr>
          <p:nvPr>
            <p:ph type="subTitle" idx="1"/>
          </p:nvPr>
        </p:nvSpPr>
        <p:spPr>
          <a:xfrm>
            <a:off x="8208006" y="4113213"/>
            <a:ext cx="2988000" cy="1655762"/>
          </a:xfrm>
        </p:spPr>
        <p:txBody>
          <a:bodyPr vert="horz" lIns="91440" tIns="45720" rIns="91440" bIns="45720" rtlCol="0" anchor="t">
            <a:normAutofit/>
          </a:bodyPr>
          <a:lstStyle/>
          <a:p>
            <a:r>
              <a:rPr lang="en-US">
                <a:solidFill>
                  <a:srgbClr val="000000">
                    <a:alpha val="60000"/>
                  </a:srgbClr>
                </a:solidFill>
              </a:rPr>
              <a:t>By</a:t>
            </a:r>
            <a:br>
              <a:rPr lang="en-US">
                <a:solidFill>
                  <a:srgbClr val="000000">
                    <a:alpha val="60000"/>
                  </a:srgbClr>
                </a:solidFill>
              </a:rPr>
            </a:br>
            <a:r>
              <a:rPr lang="en-US">
                <a:solidFill>
                  <a:srgbClr val="000000">
                    <a:alpha val="60000"/>
                  </a:srgbClr>
                </a:solidFill>
              </a:rPr>
              <a:t>Jordan Ramey</a:t>
            </a:r>
            <a:br>
              <a:rPr lang="en-US">
                <a:solidFill>
                  <a:srgbClr val="000000">
                    <a:alpha val="60000"/>
                  </a:srgbClr>
                </a:solidFill>
              </a:rPr>
            </a:br>
            <a:r>
              <a:rPr lang="en-US">
                <a:solidFill>
                  <a:srgbClr val="000000">
                    <a:alpha val="60000"/>
                  </a:srgbClr>
                </a:solidFill>
              </a:rPr>
              <a:t>John Hofmann</a:t>
            </a:r>
            <a:endParaRPr lang="en-US"/>
          </a:p>
        </p:txBody>
      </p:sp>
      <p:pic>
        <p:nvPicPr>
          <p:cNvPr id="4" name="Picture 3" descr="Colorized light photo effects">
            <a:extLst>
              <a:ext uri="{FF2B5EF4-FFF2-40B4-BE49-F238E27FC236}">
                <a16:creationId xmlns:a16="http://schemas.microsoft.com/office/drawing/2014/main" id="{75CCEE48-C846-669C-5388-1DF8CE86539A}"/>
              </a:ext>
            </a:extLst>
          </p:cNvPr>
          <p:cNvPicPr>
            <a:picLocks noChangeAspect="1"/>
          </p:cNvPicPr>
          <p:nvPr/>
        </p:nvPicPr>
        <p:blipFill rotWithShape="1">
          <a:blip r:embed="rId2"/>
          <a:srcRect l="4643" r="25160" b="-1"/>
          <a:stretch/>
        </p:blipFill>
        <p:spPr>
          <a:xfrm>
            <a:off x="20" y="10"/>
            <a:ext cx="7211993" cy="6857990"/>
          </a:xfrm>
          <a:prstGeom prst="rect">
            <a:avLst/>
          </a:prstGeom>
        </p:spPr>
      </p:pic>
      <p:cxnSp>
        <p:nvCxnSpPr>
          <p:cNvPr id="34" name="Straight Connector 17">
            <a:extLst>
              <a:ext uri="{FF2B5EF4-FFF2-40B4-BE49-F238E27FC236}">
                <a16:creationId xmlns:a16="http://schemas.microsoft.com/office/drawing/2014/main" id="{5211C822-2379-4749-95C7-3CDA93294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1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p:txBody>
          <a:bodyPr vert="horz" lIns="91440" tIns="45720" rIns="91440" bIns="45720" rtlCol="0" anchor="t">
            <a:normAutofit/>
          </a:bodyPr>
          <a:lstStyle/>
          <a:p>
            <a:pPr marL="0" indent="0">
              <a:buNone/>
            </a:pPr>
            <a:r>
              <a:rPr lang="en-US">
                <a:solidFill>
                  <a:srgbClr val="000000">
                    <a:alpha val="60000"/>
                  </a:srgbClr>
                </a:solidFill>
              </a:rPr>
              <a:t>COVID-19:</a:t>
            </a:r>
          </a:p>
          <a:p>
            <a:pPr marL="359410" indent="-359410">
              <a:buFont typeface="Calibri" panose="05000000000000000000" pitchFamily="2" charset="2"/>
              <a:buChar char="-"/>
            </a:pPr>
            <a:r>
              <a:rPr lang="en-US">
                <a:solidFill>
                  <a:srgbClr val="000000">
                    <a:alpha val="60000"/>
                  </a:srgbClr>
                </a:solidFill>
              </a:rPr>
              <a:t>Filtering of row data to only take "All" categories for both </a:t>
            </a:r>
            <a:r>
              <a:rPr lang="en-US" err="1">
                <a:solidFill>
                  <a:srgbClr val="000000">
                    <a:alpha val="60000"/>
                  </a:srgbClr>
                </a:solidFill>
              </a:rPr>
              <a:t>AgeGroup</a:t>
            </a:r>
            <a:r>
              <a:rPr lang="en-US">
                <a:solidFill>
                  <a:srgbClr val="000000">
                    <a:alpha val="60000"/>
                  </a:srgbClr>
                </a:solidFill>
              </a:rPr>
              <a:t> and Sex</a:t>
            </a:r>
          </a:p>
          <a:p>
            <a:pPr marL="359410" indent="-359410">
              <a:buFont typeface="Calibri" panose="05000000000000000000" pitchFamily="2" charset="2"/>
              <a:buChar char="-"/>
            </a:pPr>
            <a:r>
              <a:rPr lang="en-US">
                <a:solidFill>
                  <a:srgbClr val="000000">
                    <a:alpha val="60000"/>
                  </a:srgbClr>
                </a:solidFill>
              </a:rPr>
              <a:t>Weekly reporting converted Daily averages. (Same reasoning as with Influenza)</a:t>
            </a:r>
          </a:p>
          <a:p>
            <a:pPr marL="359410" indent="-359410">
              <a:buFont typeface="Calibri" panose="05000000000000000000" pitchFamily="2" charset="2"/>
              <a:buChar char="-"/>
            </a:pPr>
            <a:endParaRPr lang="en-US"/>
          </a:p>
          <a:p>
            <a:pPr marL="359410" indent="-359410">
              <a:buFont typeface="Calibri" panose="05000000000000000000" pitchFamily="2" charset="2"/>
              <a:buChar char="-"/>
            </a:pPr>
            <a:endParaRPr lang="en-US">
              <a:solidFill>
                <a:srgbClr val="000000">
                  <a:alpha val="60000"/>
                </a:srgbClr>
              </a:solidFill>
            </a:endParaRPr>
          </a:p>
        </p:txBody>
      </p:sp>
    </p:spTree>
    <p:extLst>
      <p:ext uri="{BB962C8B-B14F-4D97-AF65-F5344CB8AC3E}">
        <p14:creationId xmlns:p14="http://schemas.microsoft.com/office/powerpoint/2010/main" val="406689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solidFill>
                  <a:srgbClr val="000000">
                    <a:alpha val="60000"/>
                  </a:srgbClr>
                </a:solidFill>
              </a:rPr>
              <a:t>General:</a:t>
            </a:r>
          </a:p>
          <a:p>
            <a:pPr marL="359410" indent="-359410">
              <a:buFont typeface="Calibri" panose="05000000000000000000" pitchFamily="2" charset="2"/>
              <a:buChar char="-"/>
            </a:pPr>
            <a:r>
              <a:rPr lang="en-US">
                <a:solidFill>
                  <a:srgbClr val="000000">
                    <a:alpha val="60000"/>
                  </a:srgbClr>
                </a:solidFill>
              </a:rPr>
              <a:t>Standardization of date formatting</a:t>
            </a:r>
          </a:p>
          <a:p>
            <a:pPr marL="359410" indent="-359410">
              <a:buFont typeface="Calibri" panose="05000000000000000000" pitchFamily="2" charset="2"/>
              <a:buChar char="-"/>
            </a:pPr>
            <a:r>
              <a:rPr lang="en-US">
                <a:solidFill>
                  <a:srgbClr val="000000">
                    <a:alpha val="60000"/>
                  </a:srgbClr>
                </a:solidFill>
              </a:rPr>
              <a:t>Removal of undesired columns/information</a:t>
            </a:r>
          </a:p>
          <a:p>
            <a:pPr marL="359410" indent="-359410">
              <a:buFont typeface="Calibri" panose="05000000000000000000" pitchFamily="2" charset="2"/>
              <a:buChar char="-"/>
            </a:pPr>
            <a:r>
              <a:rPr lang="en-US">
                <a:solidFill>
                  <a:srgbClr val="000000">
                    <a:alpha val="60000"/>
                  </a:srgbClr>
                </a:solidFill>
              </a:rPr>
              <a:t>Relabeling of Country Names and Codes where variations occurred between data sets.</a:t>
            </a:r>
          </a:p>
          <a:p>
            <a:pPr marL="359410" indent="-359410">
              <a:buFont typeface="Calibri" panose="05000000000000000000" pitchFamily="2" charset="2"/>
              <a:buChar char="-"/>
            </a:pPr>
            <a:r>
              <a:rPr lang="en-US">
                <a:solidFill>
                  <a:srgbClr val="000000">
                    <a:alpha val="60000"/>
                  </a:srgbClr>
                </a:solidFill>
              </a:rPr>
              <a:t>Merging of all data (Influenza, Covid, Policies) where Country, Code, and Date aligned. Removed all non-matching data for completeness when modeling.</a:t>
            </a:r>
          </a:p>
          <a:p>
            <a:pPr marL="359410" indent="-359410">
              <a:buFont typeface="Calibri" panose="05000000000000000000" pitchFamily="2" charset="2"/>
              <a:buChar char="-"/>
            </a:pPr>
            <a:r>
              <a:rPr lang="en-US">
                <a:solidFill>
                  <a:srgbClr val="000000">
                    <a:alpha val="60000"/>
                  </a:srgbClr>
                </a:solidFill>
              </a:rPr>
              <a:t>Added averaged population sizes to countries in similar manner as Merge.</a:t>
            </a:r>
          </a:p>
          <a:p>
            <a:pPr marL="359410" indent="-359410">
              <a:buFont typeface="Calibri" panose="05000000000000000000" pitchFamily="2" charset="2"/>
              <a:buChar char="-"/>
            </a:pPr>
            <a:endParaRPr lang="en-US">
              <a:solidFill>
                <a:srgbClr val="000000">
                  <a:alpha val="60000"/>
                </a:srgbClr>
              </a:solidFill>
            </a:endParaRPr>
          </a:p>
        </p:txBody>
      </p:sp>
    </p:spTree>
    <p:extLst>
      <p:ext uri="{BB962C8B-B14F-4D97-AF65-F5344CB8AC3E}">
        <p14:creationId xmlns:p14="http://schemas.microsoft.com/office/powerpoint/2010/main" val="285211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p:txBody>
          <a:bodyPr vert="horz" lIns="91440" tIns="45720" rIns="91440" bIns="45720" rtlCol="0" anchor="t">
            <a:normAutofit/>
          </a:bodyPr>
          <a:lstStyle/>
          <a:p>
            <a:pPr marL="0" indent="0">
              <a:buNone/>
            </a:pPr>
            <a:r>
              <a:rPr lang="en-US">
                <a:solidFill>
                  <a:srgbClr val="000000">
                    <a:alpha val="60000"/>
                  </a:srgbClr>
                </a:solidFill>
              </a:rPr>
              <a:t>Pre-Modeling State:</a:t>
            </a:r>
          </a:p>
          <a:p>
            <a:pPr marL="359410" indent="-359410">
              <a:buFont typeface="Calibri" panose="05000000000000000000" pitchFamily="2" charset="2"/>
              <a:buChar char="-"/>
            </a:pPr>
            <a:r>
              <a:rPr lang="en-US">
                <a:solidFill>
                  <a:srgbClr val="000000">
                    <a:alpha val="60000"/>
                  </a:srgbClr>
                </a:solidFill>
              </a:rPr>
              <a:t>Data for countries over daily time with Influenza cases, COVID-19 cases, policies, and population</a:t>
            </a:r>
          </a:p>
          <a:p>
            <a:pPr marL="359410" indent="-359410">
              <a:buFont typeface="Calibri" panose="05000000000000000000" pitchFamily="2" charset="2"/>
              <a:buChar char="-"/>
            </a:pPr>
            <a:r>
              <a:rPr lang="en-US">
                <a:solidFill>
                  <a:srgbClr val="000000">
                    <a:alpha val="60000"/>
                  </a:srgbClr>
                </a:solidFill>
              </a:rPr>
              <a:t>Differences in forecasted number of Influenza cases and real-world data.</a:t>
            </a:r>
          </a:p>
          <a:p>
            <a:pPr marL="0" indent="0">
              <a:buNone/>
            </a:pPr>
            <a:endParaRPr lang="en-US">
              <a:solidFill>
                <a:srgbClr val="000000">
                  <a:alpha val="60000"/>
                </a:srgbClr>
              </a:solidFill>
            </a:endParaRPr>
          </a:p>
        </p:txBody>
      </p:sp>
    </p:spTree>
    <p:extLst>
      <p:ext uri="{BB962C8B-B14F-4D97-AF65-F5344CB8AC3E}">
        <p14:creationId xmlns:p14="http://schemas.microsoft.com/office/powerpoint/2010/main" val="120072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p:txBody>
          <a:bodyPr/>
          <a:lstStyle/>
          <a:p>
            <a:r>
              <a:rPr lang="en-US"/>
              <a:t>Experiment and Results</a:t>
            </a:r>
          </a:p>
        </p:txBody>
      </p:sp>
      <p:sp>
        <p:nvSpPr>
          <p:cNvPr id="3" name="Content Placeholder 2">
            <a:extLst>
              <a:ext uri="{FF2B5EF4-FFF2-40B4-BE49-F238E27FC236}">
                <a16:creationId xmlns:a16="http://schemas.microsoft.com/office/drawing/2014/main" id="{6EE813B7-5FA3-AB64-F1B3-C4B27166815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Ordinary Least Squares</a:t>
            </a:r>
          </a:p>
          <a:p>
            <a:pPr marL="359410" indent="-359410">
              <a:buFont typeface="Calibri" panose="05000000000000000000" pitchFamily="2" charset="2"/>
              <a:buChar char="-"/>
            </a:pPr>
            <a:r>
              <a:rPr lang="en-US">
                <a:solidFill>
                  <a:srgbClr val="000000">
                    <a:alpha val="60000"/>
                  </a:srgbClr>
                </a:solidFill>
              </a:rPr>
              <a:t>Dependent Variable: Totaled Influenza (Forecasted #) - (Reported #) </a:t>
            </a:r>
          </a:p>
          <a:p>
            <a:pPr marL="0" indent="0">
              <a:buNone/>
            </a:pPr>
            <a:r>
              <a:rPr lang="en-US">
                <a:solidFill>
                  <a:srgbClr val="000000">
                    <a:alpha val="60000"/>
                  </a:srgbClr>
                </a:solidFill>
              </a:rPr>
              <a:t>                    </a:t>
            </a:r>
            <a:r>
              <a:rPr lang="en-US" i="0">
                <a:solidFill>
                  <a:srgbClr val="000000">
                    <a:alpha val="60000"/>
                  </a:srgbClr>
                </a:solidFill>
              </a:rPr>
              <a:t>Labeled '</a:t>
            </a:r>
            <a:r>
              <a:rPr lang="en-US" i="0" err="1">
                <a:solidFill>
                  <a:srgbClr val="000000">
                    <a:alpha val="60000"/>
                  </a:srgbClr>
                </a:solidFill>
              </a:rPr>
              <a:t>INF_ALL_</a:t>
            </a:r>
            <a:r>
              <a:rPr lang="en-US" err="1">
                <a:solidFill>
                  <a:srgbClr val="000000">
                    <a:alpha val="60000"/>
                  </a:srgbClr>
                </a:solidFill>
              </a:rPr>
              <a:t>Difference</a:t>
            </a:r>
            <a:r>
              <a:rPr lang="en-US">
                <a:solidFill>
                  <a:srgbClr val="000000">
                    <a:alpha val="60000"/>
                  </a:srgbClr>
                </a:solidFill>
              </a:rPr>
              <a:t>'</a:t>
            </a:r>
          </a:p>
          <a:p>
            <a:pPr marL="359410" indent="-359410">
              <a:buFont typeface="Calibri" panose="05000000000000000000" pitchFamily="2" charset="2"/>
              <a:buChar char="-"/>
            </a:pPr>
            <a:r>
              <a:rPr lang="en-US">
                <a:solidFill>
                  <a:srgbClr val="000000">
                    <a:alpha val="60000"/>
                  </a:srgbClr>
                </a:solidFill>
              </a:rPr>
              <a:t>Independent Variables: Policies &amp; Covid Case Data</a:t>
            </a:r>
          </a:p>
          <a:p>
            <a:pPr marL="359410" indent="-359410">
              <a:buClr>
                <a:srgbClr val="91AA43"/>
              </a:buClr>
              <a:buFont typeface="Calibri" panose="05000000000000000000" pitchFamily="2" charset="2"/>
              <a:buChar char="-"/>
            </a:pPr>
            <a:r>
              <a:rPr lang="en-US">
                <a:solidFill>
                  <a:srgbClr val="000000">
                    <a:alpha val="60000"/>
                  </a:srgbClr>
                </a:solidFill>
              </a:rPr>
              <a:t>Compared sets with &amp; without covid case data, minimal impact.</a:t>
            </a:r>
          </a:p>
        </p:txBody>
      </p:sp>
    </p:spTree>
    <p:extLst>
      <p:ext uri="{BB962C8B-B14F-4D97-AF65-F5344CB8AC3E}">
        <p14:creationId xmlns:p14="http://schemas.microsoft.com/office/powerpoint/2010/main" val="233021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990000" y="540000"/>
            <a:ext cx="3528000" cy="2303213"/>
          </a:xfrm>
        </p:spPr>
        <p:txBody>
          <a:bodyPr anchor="ctr">
            <a:normAutofit/>
          </a:bodyPr>
          <a:lstStyle/>
          <a:p>
            <a:pPr algn="ctr"/>
            <a:r>
              <a:rPr lang="en-US"/>
              <a:t>Experiment and Results: Cumulative Influenza Model</a:t>
            </a:r>
          </a:p>
        </p:txBody>
      </p:sp>
      <p:cxnSp>
        <p:nvCxnSpPr>
          <p:cNvPr id="18" name="Straight Connector 1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Content Placeholder 7">
            <a:extLst>
              <a:ext uri="{FF2B5EF4-FFF2-40B4-BE49-F238E27FC236}">
                <a16:creationId xmlns:a16="http://schemas.microsoft.com/office/drawing/2014/main" id="{3FDE106D-9D6B-B91B-74A1-08AFE6D006ED}"/>
              </a:ext>
            </a:extLst>
          </p:cNvPr>
          <p:cNvSpPr>
            <a:spLocks noGrp="1"/>
          </p:cNvSpPr>
          <p:nvPr>
            <p:ph idx="1"/>
          </p:nvPr>
        </p:nvSpPr>
        <p:spPr>
          <a:xfrm>
            <a:off x="5543552" y="450000"/>
            <a:ext cx="6107460" cy="2986595"/>
          </a:xfrm>
        </p:spPr>
        <p:txBody>
          <a:bodyPr anchor="ctr">
            <a:normAutofit fontScale="92500"/>
          </a:bodyPr>
          <a:lstStyle/>
          <a:p>
            <a:pPr marL="359410" indent="-359410"/>
            <a:r>
              <a:rPr lang="en-US" sz="1200">
                <a:solidFill>
                  <a:srgbClr val="000000">
                    <a:alpha val="60000"/>
                  </a:srgbClr>
                </a:solidFill>
              </a:rPr>
              <a:t>Here we illustrate a world cumulative model of influenza cases from 2015-2022. </a:t>
            </a:r>
          </a:p>
          <a:p>
            <a:pPr marL="359410" indent="-359410"/>
            <a:r>
              <a:rPr lang="en-US" sz="1200">
                <a:solidFill>
                  <a:srgbClr val="000000">
                    <a:alpha val="60000"/>
                  </a:srgbClr>
                </a:solidFill>
              </a:rPr>
              <a:t>Significant drop in Influenza observed at the start of 2020, coinciding with the COVID-19 outbreak. Which could indicate stringent public health measures implemented to combat the spread of COVID-19</a:t>
            </a:r>
          </a:p>
          <a:p>
            <a:pPr marL="359410" indent="-359410"/>
            <a:r>
              <a:rPr lang="en-US" sz="1200">
                <a:solidFill>
                  <a:srgbClr val="000000">
                    <a:alpha val="60000"/>
                  </a:srgbClr>
                </a:solidFill>
              </a:rPr>
              <a:t>The end of 2021 we see a resurgence of Influenza cases returning to the most part to pre-pandemic levels, suggesting a return to normal social behavior</a:t>
            </a:r>
          </a:p>
          <a:p>
            <a:pPr marL="359410" indent="-359410"/>
            <a:r>
              <a:rPr lang="en-US" sz="1200">
                <a:solidFill>
                  <a:srgbClr val="000000">
                    <a:alpha val="60000"/>
                  </a:srgbClr>
                </a:solidFill>
              </a:rPr>
              <a:t>Next Step: To further investigate this trend, we delve into more granular data, focusing on specific subset countries.</a:t>
            </a:r>
          </a:p>
        </p:txBody>
      </p:sp>
      <p:pic>
        <p:nvPicPr>
          <p:cNvPr id="4" name="Picture 4" descr="Chart, line chart&#10;&#10;Description automatically generated">
            <a:extLst>
              <a:ext uri="{FF2B5EF4-FFF2-40B4-BE49-F238E27FC236}">
                <a16:creationId xmlns:a16="http://schemas.microsoft.com/office/drawing/2014/main" id="{0916A033-5DBA-56AB-B7DD-EFA6580CE0B8}"/>
              </a:ext>
            </a:extLst>
          </p:cNvPr>
          <p:cNvPicPr>
            <a:picLocks noChangeAspect="1"/>
          </p:cNvPicPr>
          <p:nvPr/>
        </p:nvPicPr>
        <p:blipFill>
          <a:blip r:embed="rId2"/>
          <a:stretch>
            <a:fillRect/>
          </a:stretch>
        </p:blipFill>
        <p:spPr>
          <a:xfrm>
            <a:off x="1393960" y="3655979"/>
            <a:ext cx="9339580" cy="3113308"/>
          </a:xfrm>
          <a:prstGeom prst="rect">
            <a:avLst/>
          </a:prstGeom>
        </p:spPr>
      </p:pic>
    </p:spTree>
    <p:extLst>
      <p:ext uri="{BB962C8B-B14F-4D97-AF65-F5344CB8AC3E}">
        <p14:creationId xmlns:p14="http://schemas.microsoft.com/office/powerpoint/2010/main" val="314757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7112369" y="536575"/>
            <a:ext cx="4078800" cy="1453003"/>
          </a:xfrm>
        </p:spPr>
        <p:txBody>
          <a:bodyPr wrap="square" anchor="b">
            <a:normAutofit/>
          </a:bodyPr>
          <a:lstStyle/>
          <a:p>
            <a:pPr algn="ctr">
              <a:lnSpc>
                <a:spcPct val="90000"/>
              </a:lnSpc>
            </a:pPr>
            <a:r>
              <a:rPr lang="en-US"/>
              <a:t>Experiment and Results: Subset Influenza Models </a:t>
            </a:r>
          </a:p>
        </p:txBody>
      </p:sp>
      <p:sp>
        <p:nvSpPr>
          <p:cNvPr id="22" name="Rectangle 21">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6" descr="Chart, line chart&#10;&#10;Description automatically generated">
            <a:extLst>
              <a:ext uri="{FF2B5EF4-FFF2-40B4-BE49-F238E27FC236}">
                <a16:creationId xmlns:a16="http://schemas.microsoft.com/office/drawing/2014/main" id="{D29C96C6-8900-D65B-CEBE-3F1A42210C25}"/>
              </a:ext>
            </a:extLst>
          </p:cNvPr>
          <p:cNvPicPr>
            <a:picLocks noChangeAspect="1"/>
          </p:cNvPicPr>
          <p:nvPr/>
        </p:nvPicPr>
        <p:blipFill>
          <a:blip r:embed="rId2"/>
          <a:stretch>
            <a:fillRect/>
          </a:stretch>
        </p:blipFill>
        <p:spPr>
          <a:xfrm>
            <a:off x="882352" y="340971"/>
            <a:ext cx="4324859" cy="1956402"/>
          </a:xfrm>
          <a:prstGeom prst="rect">
            <a:avLst/>
          </a:prstGeom>
        </p:spPr>
      </p:pic>
      <p:cxnSp>
        <p:nvCxnSpPr>
          <p:cNvPr id="24" name="Straight Connector 23">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5" descr="Chart, line chart&#10;&#10;Description automatically generated">
            <a:extLst>
              <a:ext uri="{FF2B5EF4-FFF2-40B4-BE49-F238E27FC236}">
                <a16:creationId xmlns:a16="http://schemas.microsoft.com/office/drawing/2014/main" id="{029D4E6E-7DA4-6980-D974-66567E60B09D}"/>
              </a:ext>
            </a:extLst>
          </p:cNvPr>
          <p:cNvPicPr>
            <a:picLocks noChangeAspect="1"/>
          </p:cNvPicPr>
          <p:nvPr/>
        </p:nvPicPr>
        <p:blipFill>
          <a:blip r:embed="rId3"/>
          <a:stretch>
            <a:fillRect/>
          </a:stretch>
        </p:blipFill>
        <p:spPr>
          <a:xfrm>
            <a:off x="820745" y="2374031"/>
            <a:ext cx="4431598" cy="2030327"/>
          </a:xfrm>
          <a:prstGeom prst="rect">
            <a:avLst/>
          </a:prstGeom>
        </p:spPr>
      </p:pic>
      <p:pic>
        <p:nvPicPr>
          <p:cNvPr id="4" name="Picture 4" descr="Chart, line chart&#10;&#10;Description automatically generated">
            <a:extLst>
              <a:ext uri="{FF2B5EF4-FFF2-40B4-BE49-F238E27FC236}">
                <a16:creationId xmlns:a16="http://schemas.microsoft.com/office/drawing/2014/main" id="{938564C9-C115-FD78-89C4-5A31F26D8E1E}"/>
              </a:ext>
            </a:extLst>
          </p:cNvPr>
          <p:cNvPicPr>
            <a:picLocks noChangeAspect="1"/>
          </p:cNvPicPr>
          <p:nvPr/>
        </p:nvPicPr>
        <p:blipFill>
          <a:blip r:embed="rId4"/>
          <a:stretch>
            <a:fillRect/>
          </a:stretch>
        </p:blipFill>
        <p:spPr>
          <a:xfrm>
            <a:off x="884050" y="4526507"/>
            <a:ext cx="4248121" cy="1825611"/>
          </a:xfrm>
          <a:prstGeom prst="rect">
            <a:avLst/>
          </a:prstGeom>
        </p:spPr>
      </p:pic>
      <p:sp>
        <p:nvSpPr>
          <p:cNvPr id="10" name="Content Placeholder 9">
            <a:extLst>
              <a:ext uri="{FF2B5EF4-FFF2-40B4-BE49-F238E27FC236}">
                <a16:creationId xmlns:a16="http://schemas.microsoft.com/office/drawing/2014/main" id="{90323891-8862-40FA-3648-0D83173731A6}"/>
              </a:ext>
            </a:extLst>
          </p:cNvPr>
          <p:cNvSpPr>
            <a:spLocks noGrp="1"/>
          </p:cNvSpPr>
          <p:nvPr>
            <p:ph idx="1"/>
          </p:nvPr>
        </p:nvSpPr>
        <p:spPr>
          <a:xfrm>
            <a:off x="7112369" y="2375883"/>
            <a:ext cx="4078800" cy="4041049"/>
          </a:xfrm>
        </p:spPr>
        <p:txBody>
          <a:bodyPr vert="horz" lIns="91440" tIns="45720" rIns="91440" bIns="45720" rtlCol="0" anchor="t">
            <a:normAutofit fontScale="92500"/>
          </a:bodyPr>
          <a:lstStyle/>
          <a:p>
            <a:pPr marL="359410" indent="-359410"/>
            <a:r>
              <a:rPr lang="en-US" sz="1200">
                <a:solidFill>
                  <a:srgbClr val="000000">
                    <a:alpha val="60000"/>
                  </a:srgbClr>
                </a:solidFill>
              </a:rPr>
              <a:t>Like the Global model, all subset countries – the United States, China, and Sweden also experienced a sharp decline in influenza starting in early 2020.</a:t>
            </a:r>
          </a:p>
          <a:p>
            <a:pPr marL="359410" indent="-359410"/>
            <a:r>
              <a:rPr lang="en-US" sz="1200">
                <a:solidFill>
                  <a:srgbClr val="000000">
                    <a:alpha val="60000"/>
                  </a:srgbClr>
                </a:solidFill>
              </a:rPr>
              <a:t>Similarly, the decrease in cases corresponds with the onset of the COVID-19 pandemic.</a:t>
            </a:r>
          </a:p>
          <a:p>
            <a:pPr marL="359410" indent="-359410"/>
            <a:r>
              <a:rPr lang="en-US" sz="1200">
                <a:solidFill>
                  <a:srgbClr val="000000">
                    <a:alpha val="60000"/>
                  </a:srgbClr>
                </a:solidFill>
              </a:rPr>
              <a:t>The persistence of this trend until late 2021implies a possible correlation between the implementation of heal measures and changes in social behavior.</a:t>
            </a:r>
          </a:p>
          <a:p>
            <a:pPr marL="359410" indent="-359410"/>
            <a:r>
              <a:rPr lang="en-US" sz="1200">
                <a:solidFill>
                  <a:srgbClr val="000000">
                    <a:alpha val="60000"/>
                  </a:srgbClr>
                </a:solidFill>
              </a:rPr>
              <a:t>These trends support our initial hypothesis that external factors surround COVID-19 have had a significant impact on Influenza cases.</a:t>
            </a:r>
          </a:p>
          <a:p>
            <a:pPr marL="359410" indent="-359410"/>
            <a:endParaRPr lang="en-US">
              <a:solidFill>
                <a:srgbClr val="000000">
                  <a:alpha val="60000"/>
                </a:srgbClr>
              </a:solidFill>
            </a:endParaRPr>
          </a:p>
        </p:txBody>
      </p:sp>
    </p:spTree>
    <p:extLst>
      <p:ext uri="{BB962C8B-B14F-4D97-AF65-F5344CB8AC3E}">
        <p14:creationId xmlns:p14="http://schemas.microsoft.com/office/powerpoint/2010/main" val="9055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7112369" y="536575"/>
            <a:ext cx="4078800" cy="1453003"/>
          </a:xfrm>
        </p:spPr>
        <p:txBody>
          <a:bodyPr vert="horz" wrap="square" lIns="91440" tIns="45720" rIns="91440" bIns="45720" rtlCol="0" anchor="b" anchorCtr="0">
            <a:normAutofit/>
          </a:bodyPr>
          <a:lstStyle/>
          <a:p>
            <a:pPr algn="ctr">
              <a:lnSpc>
                <a:spcPct val="90000"/>
              </a:lnSpc>
            </a:pPr>
            <a:r>
              <a:rPr lang="en-US"/>
              <a:t>Experiment and Results: Subset Sample Collection </a:t>
            </a:r>
          </a:p>
        </p:txBody>
      </p:sp>
      <p:sp>
        <p:nvSpPr>
          <p:cNvPr id="32" name="Rectangle 31">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6" descr="Chart, histogram&#10;&#10;Description automatically generated">
            <a:extLst>
              <a:ext uri="{FF2B5EF4-FFF2-40B4-BE49-F238E27FC236}">
                <a16:creationId xmlns:a16="http://schemas.microsoft.com/office/drawing/2014/main" id="{C04D8B4E-BE6C-8FA6-4C60-702AFC355AD8}"/>
              </a:ext>
            </a:extLst>
          </p:cNvPr>
          <p:cNvPicPr>
            <a:picLocks noChangeAspect="1"/>
          </p:cNvPicPr>
          <p:nvPr/>
        </p:nvPicPr>
        <p:blipFill>
          <a:blip r:embed="rId2"/>
          <a:stretch>
            <a:fillRect/>
          </a:stretch>
        </p:blipFill>
        <p:spPr>
          <a:xfrm>
            <a:off x="975" y="-3127"/>
            <a:ext cx="6084347" cy="2289127"/>
          </a:xfrm>
          <a:prstGeom prst="rect">
            <a:avLst/>
          </a:prstGeom>
        </p:spPr>
      </p:pic>
      <p:cxnSp>
        <p:nvCxnSpPr>
          <p:cNvPr id="34" name="Straight Connector 33">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Chart, histogram&#10;&#10;Description automatically generated">
            <a:extLst>
              <a:ext uri="{FF2B5EF4-FFF2-40B4-BE49-F238E27FC236}">
                <a16:creationId xmlns:a16="http://schemas.microsoft.com/office/drawing/2014/main" id="{41E9F2A7-829E-6D23-85DC-A59D5FA66610}"/>
              </a:ext>
            </a:extLst>
          </p:cNvPr>
          <p:cNvPicPr>
            <a:picLocks noChangeAspect="1"/>
          </p:cNvPicPr>
          <p:nvPr/>
        </p:nvPicPr>
        <p:blipFill>
          <a:blip r:embed="rId3"/>
          <a:stretch>
            <a:fillRect/>
          </a:stretch>
        </p:blipFill>
        <p:spPr>
          <a:xfrm>
            <a:off x="8343" y="2426298"/>
            <a:ext cx="6086409" cy="2037828"/>
          </a:xfrm>
          <a:prstGeom prst="rect">
            <a:avLst/>
          </a:prstGeom>
        </p:spPr>
      </p:pic>
      <p:pic>
        <p:nvPicPr>
          <p:cNvPr id="5" name="Picture 5" descr="Chart, histogram&#10;&#10;Description automatically generated">
            <a:extLst>
              <a:ext uri="{FF2B5EF4-FFF2-40B4-BE49-F238E27FC236}">
                <a16:creationId xmlns:a16="http://schemas.microsoft.com/office/drawing/2014/main" id="{3F7790E2-0A38-994E-E6F7-4D79E66B9AB2}"/>
              </a:ext>
            </a:extLst>
          </p:cNvPr>
          <p:cNvPicPr>
            <a:picLocks noChangeAspect="1"/>
          </p:cNvPicPr>
          <p:nvPr/>
        </p:nvPicPr>
        <p:blipFill>
          <a:blip r:embed="rId4"/>
          <a:stretch>
            <a:fillRect/>
          </a:stretch>
        </p:blipFill>
        <p:spPr>
          <a:xfrm>
            <a:off x="8237" y="4539575"/>
            <a:ext cx="6094727" cy="2183744"/>
          </a:xfrm>
          <a:prstGeom prst="rect">
            <a:avLst/>
          </a:prstGeom>
        </p:spPr>
      </p:pic>
      <p:sp>
        <p:nvSpPr>
          <p:cNvPr id="27" name="Content Placeholder 26">
            <a:extLst>
              <a:ext uri="{FF2B5EF4-FFF2-40B4-BE49-F238E27FC236}">
                <a16:creationId xmlns:a16="http://schemas.microsoft.com/office/drawing/2014/main" id="{3D19EC5C-D849-C3E5-3443-8AE426333F9B}"/>
              </a:ext>
            </a:extLst>
          </p:cNvPr>
          <p:cNvSpPr>
            <a:spLocks noGrp="1"/>
          </p:cNvSpPr>
          <p:nvPr>
            <p:ph idx="1"/>
          </p:nvPr>
        </p:nvSpPr>
        <p:spPr>
          <a:xfrm>
            <a:off x="7112369" y="2461620"/>
            <a:ext cx="4078800" cy="2901482"/>
          </a:xfrm>
        </p:spPr>
        <p:txBody>
          <a:bodyPr vert="horz" lIns="91440" tIns="45720" rIns="91440" bIns="45720" rtlCol="0" anchor="t">
            <a:normAutofit fontScale="92500"/>
          </a:bodyPr>
          <a:lstStyle/>
          <a:p>
            <a:pPr marL="359410" indent="-359410"/>
            <a:r>
              <a:rPr lang="en-US" sz="1200">
                <a:solidFill>
                  <a:srgbClr val="000000">
                    <a:alpha val="60000"/>
                  </a:srgbClr>
                </a:solidFill>
              </a:rPr>
              <a:t>Midway through 2020, there was a decrease in sample processing in all subset countries.</a:t>
            </a:r>
          </a:p>
          <a:p>
            <a:pPr marL="359410" indent="-359410"/>
            <a:r>
              <a:rPr lang="en-US" sz="1200">
                <a:solidFill>
                  <a:srgbClr val="000000">
                    <a:alpha val="60000"/>
                  </a:srgbClr>
                </a:solidFill>
              </a:rPr>
              <a:t>This decline could account for some of the declined cases.</a:t>
            </a:r>
          </a:p>
          <a:p>
            <a:pPr marL="359410" indent="-359410"/>
            <a:r>
              <a:rPr lang="en-US" sz="1200">
                <a:solidFill>
                  <a:srgbClr val="000000">
                    <a:alpha val="60000"/>
                  </a:srgbClr>
                </a:solidFill>
              </a:rPr>
              <a:t>However, by the end of 2020. The number of samples processed returned to normal trends.</a:t>
            </a:r>
          </a:p>
          <a:p>
            <a:pPr marL="359410" indent="-359410"/>
            <a:r>
              <a:rPr lang="en-US" sz="1200">
                <a:solidFill>
                  <a:srgbClr val="000000">
                    <a:alpha val="60000"/>
                  </a:srgbClr>
                </a:solidFill>
              </a:rPr>
              <a:t>Despite this return to regular consistent processing, the decline of Influenza cases persisted for another year.</a:t>
            </a:r>
          </a:p>
          <a:p>
            <a:pPr marL="359410" indent="-359410"/>
            <a:endParaRPr lang="en-US" sz="1200">
              <a:solidFill>
                <a:srgbClr val="000000">
                  <a:alpha val="60000"/>
                </a:srgbClr>
              </a:solidFill>
            </a:endParaRPr>
          </a:p>
        </p:txBody>
      </p:sp>
    </p:spTree>
    <p:extLst>
      <p:ext uri="{BB962C8B-B14F-4D97-AF65-F5344CB8AC3E}">
        <p14:creationId xmlns:p14="http://schemas.microsoft.com/office/powerpoint/2010/main" val="1353154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42" name="Group 4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4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47" name="Rectangle 46">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pPr algn="ctr">
              <a:lnSpc>
                <a:spcPct val="90000"/>
              </a:lnSpc>
            </a:pPr>
            <a:r>
              <a:rPr lang="en-US" sz="3400"/>
              <a:t>Experiment and Results: Policy, Covid, Influenza Comparision </a:t>
            </a:r>
          </a:p>
        </p:txBody>
      </p:sp>
      <p:cxnSp>
        <p:nvCxnSpPr>
          <p:cNvPr id="49" name="Straight Connector 48">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9" descr="Chart, line chart&#10;&#10;Description automatically generated">
            <a:extLst>
              <a:ext uri="{FF2B5EF4-FFF2-40B4-BE49-F238E27FC236}">
                <a16:creationId xmlns:a16="http://schemas.microsoft.com/office/drawing/2014/main" id="{07908814-B27C-7B8F-6FC7-1489A9039128}"/>
              </a:ext>
            </a:extLst>
          </p:cNvPr>
          <p:cNvPicPr>
            <a:picLocks noGrp="1" noChangeAspect="1"/>
          </p:cNvPicPr>
          <p:nvPr>
            <p:ph idx="1"/>
          </p:nvPr>
        </p:nvPicPr>
        <p:blipFill>
          <a:blip r:embed="rId2"/>
          <a:stretch>
            <a:fillRect/>
          </a:stretch>
        </p:blipFill>
        <p:spPr>
          <a:xfrm>
            <a:off x="554362" y="2843213"/>
            <a:ext cx="3498354" cy="3472117"/>
          </a:xfrm>
          <a:prstGeom prst="rect">
            <a:avLst/>
          </a:prstGeom>
        </p:spPr>
      </p:pic>
      <p:pic>
        <p:nvPicPr>
          <p:cNvPr id="10" name="Picture 10" descr="Chart&#10;&#10;Description automatically generated">
            <a:extLst>
              <a:ext uri="{FF2B5EF4-FFF2-40B4-BE49-F238E27FC236}">
                <a16:creationId xmlns:a16="http://schemas.microsoft.com/office/drawing/2014/main" id="{67DAA68A-3807-82D4-BC5A-27959EA55493}"/>
              </a:ext>
            </a:extLst>
          </p:cNvPr>
          <p:cNvPicPr>
            <a:picLocks noChangeAspect="1"/>
          </p:cNvPicPr>
          <p:nvPr/>
        </p:nvPicPr>
        <p:blipFill>
          <a:blip r:embed="rId3"/>
          <a:stretch>
            <a:fillRect/>
          </a:stretch>
        </p:blipFill>
        <p:spPr>
          <a:xfrm>
            <a:off x="4342580" y="2843213"/>
            <a:ext cx="3507189" cy="3472117"/>
          </a:xfrm>
          <a:prstGeom prst="rect">
            <a:avLst/>
          </a:prstGeom>
        </p:spPr>
      </p:pic>
      <p:pic>
        <p:nvPicPr>
          <p:cNvPr id="11" name="Picture 11" descr="Chart&#10;&#10;Description automatically generated">
            <a:extLst>
              <a:ext uri="{FF2B5EF4-FFF2-40B4-BE49-F238E27FC236}">
                <a16:creationId xmlns:a16="http://schemas.microsoft.com/office/drawing/2014/main" id="{01A67764-D4EA-251B-9C02-F32E194242D8}"/>
              </a:ext>
            </a:extLst>
          </p:cNvPr>
          <p:cNvPicPr>
            <a:picLocks noChangeAspect="1"/>
          </p:cNvPicPr>
          <p:nvPr/>
        </p:nvPicPr>
        <p:blipFill>
          <a:blip r:embed="rId4"/>
          <a:stretch>
            <a:fillRect/>
          </a:stretch>
        </p:blipFill>
        <p:spPr>
          <a:xfrm>
            <a:off x="8126612" y="2847910"/>
            <a:ext cx="3524400" cy="3462722"/>
          </a:xfrm>
          <a:prstGeom prst="rect">
            <a:avLst/>
          </a:prstGeom>
        </p:spPr>
      </p:pic>
      <p:sp>
        <p:nvSpPr>
          <p:cNvPr id="13" name="TextBox 12">
            <a:extLst>
              <a:ext uri="{FF2B5EF4-FFF2-40B4-BE49-F238E27FC236}">
                <a16:creationId xmlns:a16="http://schemas.microsoft.com/office/drawing/2014/main" id="{DCF7C888-E68C-3FB4-5420-D74606901F3C}"/>
              </a:ext>
            </a:extLst>
          </p:cNvPr>
          <p:cNvSpPr txBox="1"/>
          <p:nvPr/>
        </p:nvSpPr>
        <p:spPr>
          <a:xfrm>
            <a:off x="6477000" y="879764"/>
            <a:ext cx="49807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Calibri"/>
              <a:buChar char="-"/>
            </a:pPr>
            <a:r>
              <a:rPr lang="en-US" sz="1200">
                <a:cs typeface="Arial"/>
              </a:rPr>
              <a:t>A strong correlation can be observed between Influenza cases, public health policies enacted, and COVID-19 cases.</a:t>
            </a:r>
          </a:p>
          <a:p>
            <a:pPr marL="171450" indent="-171450">
              <a:buFont typeface="Calibri"/>
              <a:buChar char="-"/>
            </a:pPr>
            <a:r>
              <a:rPr lang="en-US" sz="1200">
                <a:ea typeface="+mn-lt"/>
                <a:cs typeface="+mn-lt"/>
              </a:rPr>
              <a:t>As COVID-19 cases increase, more public health measures were implemented to control the spread.</a:t>
            </a:r>
            <a:endParaRPr lang="en-US" sz="1200">
              <a:cs typeface="Arial"/>
            </a:endParaRPr>
          </a:p>
          <a:p>
            <a:pPr marL="171450" indent="-171450">
              <a:buFont typeface="Calibri"/>
              <a:buChar char="-"/>
            </a:pPr>
            <a:r>
              <a:rPr lang="en-US" sz="1200">
                <a:cs typeface="Arial"/>
              </a:rPr>
              <a:t>These policy decisions unintentionally mitigated the spread of Influenza. </a:t>
            </a:r>
          </a:p>
          <a:p>
            <a:pPr marL="171450" indent="-171450">
              <a:buFont typeface="Calibri"/>
              <a:buChar char="-"/>
            </a:pPr>
            <a:r>
              <a:rPr lang="en-US" sz="1200">
                <a:cs typeface="Arial"/>
              </a:rPr>
              <a:t>These trends underline the potential effectiveness of public health measures in controlling the spread of respiratory viruses.</a:t>
            </a:r>
          </a:p>
          <a:p>
            <a:endParaRPr lang="en-US" sz="1200">
              <a:cs typeface="Arial"/>
            </a:endParaRPr>
          </a:p>
        </p:txBody>
      </p:sp>
    </p:spTree>
    <p:extLst>
      <p:ext uri="{BB962C8B-B14F-4D97-AF65-F5344CB8AC3E}">
        <p14:creationId xmlns:p14="http://schemas.microsoft.com/office/powerpoint/2010/main" val="92422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12">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7112369" y="536575"/>
            <a:ext cx="4078800" cy="1453003"/>
          </a:xfrm>
        </p:spPr>
        <p:txBody>
          <a:bodyPr wrap="square" anchor="b">
            <a:normAutofit/>
          </a:bodyPr>
          <a:lstStyle/>
          <a:p>
            <a:pPr algn="ctr">
              <a:lnSpc>
                <a:spcPct val="90000"/>
              </a:lnSpc>
            </a:pPr>
            <a:r>
              <a:rPr lang="en-US"/>
              <a:t>Experiment and Results: Subset Model Decomposition</a:t>
            </a:r>
          </a:p>
        </p:txBody>
      </p:sp>
      <p:sp>
        <p:nvSpPr>
          <p:cNvPr id="32" name="Rectangle 14">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5" descr="Timeline&#10;&#10;Description automatically generated">
            <a:extLst>
              <a:ext uri="{FF2B5EF4-FFF2-40B4-BE49-F238E27FC236}">
                <a16:creationId xmlns:a16="http://schemas.microsoft.com/office/drawing/2014/main" id="{217A5DAA-E706-748E-5609-2ECBCF5771A0}"/>
              </a:ext>
            </a:extLst>
          </p:cNvPr>
          <p:cNvPicPr>
            <a:picLocks noChangeAspect="1"/>
          </p:cNvPicPr>
          <p:nvPr/>
        </p:nvPicPr>
        <p:blipFill>
          <a:blip r:embed="rId2"/>
          <a:stretch>
            <a:fillRect/>
          </a:stretch>
        </p:blipFill>
        <p:spPr>
          <a:xfrm>
            <a:off x="55048" y="-3127"/>
            <a:ext cx="6032944" cy="2289127"/>
          </a:xfrm>
          <a:prstGeom prst="rect">
            <a:avLst/>
          </a:prstGeom>
        </p:spPr>
      </p:pic>
      <p:cxnSp>
        <p:nvCxnSpPr>
          <p:cNvPr id="33" name="Straight Connector 16">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1A21C75D-4A92-0460-D3D1-3CB113B78FA8}"/>
              </a:ext>
            </a:extLst>
          </p:cNvPr>
          <p:cNvPicPr>
            <a:picLocks noChangeAspect="1"/>
          </p:cNvPicPr>
          <p:nvPr/>
        </p:nvPicPr>
        <p:blipFill>
          <a:blip r:embed="rId3"/>
          <a:stretch>
            <a:fillRect/>
          </a:stretch>
        </p:blipFill>
        <p:spPr>
          <a:xfrm>
            <a:off x="-223" y="2314872"/>
            <a:ext cx="6023657" cy="2269671"/>
          </a:xfrm>
          <a:prstGeom prst="rect">
            <a:avLst/>
          </a:prstGeom>
        </p:spPr>
      </p:pic>
      <p:pic>
        <p:nvPicPr>
          <p:cNvPr id="6" name="Picture 6" descr="Timeline&#10;&#10;Description automatically generated">
            <a:extLst>
              <a:ext uri="{FF2B5EF4-FFF2-40B4-BE49-F238E27FC236}">
                <a16:creationId xmlns:a16="http://schemas.microsoft.com/office/drawing/2014/main" id="{3F0C8F6B-52D8-9494-6579-282024136539}"/>
              </a:ext>
            </a:extLst>
          </p:cNvPr>
          <p:cNvPicPr>
            <a:picLocks noChangeAspect="1"/>
          </p:cNvPicPr>
          <p:nvPr/>
        </p:nvPicPr>
        <p:blipFill>
          <a:blip r:embed="rId4"/>
          <a:stretch>
            <a:fillRect/>
          </a:stretch>
        </p:blipFill>
        <p:spPr>
          <a:xfrm>
            <a:off x="-1333" y="4588214"/>
            <a:ext cx="6024698" cy="2272914"/>
          </a:xfrm>
          <a:prstGeom prst="rect">
            <a:avLst/>
          </a:prstGeom>
        </p:spPr>
      </p:pic>
      <p:sp>
        <p:nvSpPr>
          <p:cNvPr id="34" name="Content Placeholder 9">
            <a:extLst>
              <a:ext uri="{FF2B5EF4-FFF2-40B4-BE49-F238E27FC236}">
                <a16:creationId xmlns:a16="http://schemas.microsoft.com/office/drawing/2014/main" id="{9373A3C6-C422-31E5-38EF-6C441E3276BC}"/>
              </a:ext>
            </a:extLst>
          </p:cNvPr>
          <p:cNvSpPr>
            <a:spLocks noGrp="1"/>
          </p:cNvSpPr>
          <p:nvPr>
            <p:ph idx="1"/>
          </p:nvPr>
        </p:nvSpPr>
        <p:spPr>
          <a:xfrm>
            <a:off x="7112369" y="2877018"/>
            <a:ext cx="4078800" cy="2901482"/>
          </a:xfrm>
        </p:spPr>
        <p:txBody>
          <a:bodyPr vert="horz" lIns="91440" tIns="45720" rIns="91440" bIns="45720" rtlCol="0" anchor="t">
            <a:normAutofit fontScale="85000" lnSpcReduction="20000"/>
          </a:bodyPr>
          <a:lstStyle/>
          <a:p>
            <a:pPr marL="359410" indent="-359410"/>
            <a:r>
              <a:rPr lang="en-US" sz="1200">
                <a:solidFill>
                  <a:srgbClr val="000000">
                    <a:alpha val="60000"/>
                  </a:srgbClr>
                </a:solidFill>
              </a:rPr>
              <a:t>The first plot of each graph shows the raw original observed influenza cases.</a:t>
            </a:r>
          </a:p>
          <a:p>
            <a:pPr marL="359410" indent="-359410"/>
            <a:r>
              <a:rPr lang="en-US" sz="1200">
                <a:solidFill>
                  <a:srgbClr val="000000">
                    <a:alpha val="60000"/>
                  </a:srgbClr>
                </a:solidFill>
              </a:rPr>
              <a:t>The second plot of each graph shows the trends derived from the original time-series. </a:t>
            </a:r>
          </a:p>
          <a:p>
            <a:pPr marL="359410" indent="-359410"/>
            <a:r>
              <a:rPr lang="en-US" sz="1200">
                <a:solidFill>
                  <a:srgbClr val="000000">
                    <a:alpha val="60000"/>
                  </a:srgbClr>
                </a:solidFill>
              </a:rPr>
              <a:t>The third plot show cyclic seasonal pattern of Influenza cases. </a:t>
            </a:r>
          </a:p>
          <a:p>
            <a:pPr marL="359410" indent="-359410"/>
            <a:r>
              <a:rPr lang="en-US" sz="1200">
                <a:solidFill>
                  <a:srgbClr val="000000">
                    <a:alpha val="60000"/>
                  </a:srgbClr>
                </a:solidFill>
              </a:rPr>
              <a:t>The final plot shows the is noise that is extracted from the data.</a:t>
            </a:r>
          </a:p>
          <a:p>
            <a:pPr marL="359410" indent="-359410"/>
            <a:r>
              <a:rPr lang="en-US" sz="1200">
                <a:solidFill>
                  <a:srgbClr val="000000">
                    <a:alpha val="60000"/>
                  </a:srgbClr>
                </a:solidFill>
              </a:rPr>
              <a:t>This model helps in understanding the trend and seasonality in the data which helps design and tune the LSTM model.</a:t>
            </a:r>
            <a:endParaRPr lang="en-US" sz="1200">
              <a:solidFill>
                <a:srgbClr val="D1D5DB"/>
              </a:solidFill>
              <a:ea typeface="+mn-lt"/>
              <a:cs typeface="+mn-lt"/>
            </a:endParaRPr>
          </a:p>
          <a:p>
            <a:pPr marL="359410" indent="-359410"/>
            <a:endParaRPr lang="en-US" sz="1200">
              <a:solidFill>
                <a:srgbClr val="000000">
                  <a:alpha val="60000"/>
                </a:srgbClr>
              </a:solidFill>
            </a:endParaRPr>
          </a:p>
        </p:txBody>
      </p:sp>
      <p:sp>
        <p:nvSpPr>
          <p:cNvPr id="7" name="TextBox 6">
            <a:extLst>
              <a:ext uri="{FF2B5EF4-FFF2-40B4-BE49-F238E27FC236}">
                <a16:creationId xmlns:a16="http://schemas.microsoft.com/office/drawing/2014/main" id="{FA506B2D-1931-C732-3266-5CD0770425AF}"/>
              </a:ext>
            </a:extLst>
          </p:cNvPr>
          <p:cNvSpPr txBox="1"/>
          <p:nvPr/>
        </p:nvSpPr>
        <p:spPr>
          <a:xfrm>
            <a:off x="2698099" y="4514076"/>
            <a:ext cx="11705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US</a:t>
            </a:r>
          </a:p>
        </p:txBody>
      </p:sp>
    </p:spTree>
    <p:extLst>
      <p:ext uri="{BB962C8B-B14F-4D97-AF65-F5344CB8AC3E}">
        <p14:creationId xmlns:p14="http://schemas.microsoft.com/office/powerpoint/2010/main" val="414158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7112369" y="536575"/>
            <a:ext cx="4078800" cy="1453003"/>
          </a:xfrm>
        </p:spPr>
        <p:txBody>
          <a:bodyPr wrap="square" anchor="b">
            <a:normAutofit/>
          </a:bodyPr>
          <a:lstStyle/>
          <a:p>
            <a:pPr algn="ctr">
              <a:lnSpc>
                <a:spcPct val="90000"/>
              </a:lnSpc>
            </a:pPr>
            <a:r>
              <a:rPr lang="en-US"/>
              <a:t>Experiment and Results: LSTM Model Training  </a:t>
            </a:r>
          </a:p>
        </p:txBody>
      </p:sp>
      <p:sp>
        <p:nvSpPr>
          <p:cNvPr id="15" name="Rectangle 14">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5" descr="Chart, histogram&#10;&#10;Description automatically generated">
            <a:extLst>
              <a:ext uri="{FF2B5EF4-FFF2-40B4-BE49-F238E27FC236}">
                <a16:creationId xmlns:a16="http://schemas.microsoft.com/office/drawing/2014/main" id="{A21F22C0-282F-C982-B10D-31B20A1A40D3}"/>
              </a:ext>
            </a:extLst>
          </p:cNvPr>
          <p:cNvPicPr>
            <a:picLocks noChangeAspect="1"/>
          </p:cNvPicPr>
          <p:nvPr/>
        </p:nvPicPr>
        <p:blipFill>
          <a:blip r:embed="rId2"/>
          <a:stretch>
            <a:fillRect/>
          </a:stretch>
        </p:blipFill>
        <p:spPr>
          <a:xfrm>
            <a:off x="1422428" y="540000"/>
            <a:ext cx="3233333" cy="1746000"/>
          </a:xfrm>
          <a:prstGeom prst="rect">
            <a:avLst/>
          </a:prstGeom>
        </p:spPr>
      </p:pic>
      <p:cxnSp>
        <p:nvCxnSpPr>
          <p:cNvPr id="17" name="Straight Connector 16">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Chart, histogram&#10;&#10;Description automatically generated">
            <a:extLst>
              <a:ext uri="{FF2B5EF4-FFF2-40B4-BE49-F238E27FC236}">
                <a16:creationId xmlns:a16="http://schemas.microsoft.com/office/drawing/2014/main" id="{AD42CADA-3842-173E-7FE0-4E0827F9AEA5}"/>
              </a:ext>
            </a:extLst>
          </p:cNvPr>
          <p:cNvPicPr>
            <a:picLocks noChangeAspect="1"/>
          </p:cNvPicPr>
          <p:nvPr/>
        </p:nvPicPr>
        <p:blipFill>
          <a:blip r:embed="rId3"/>
          <a:stretch>
            <a:fillRect/>
          </a:stretch>
        </p:blipFill>
        <p:spPr>
          <a:xfrm>
            <a:off x="1415202" y="2556000"/>
            <a:ext cx="3248372" cy="1746000"/>
          </a:xfrm>
          <a:prstGeom prst="rect">
            <a:avLst/>
          </a:prstGeom>
        </p:spPr>
      </p:pic>
      <p:pic>
        <p:nvPicPr>
          <p:cNvPr id="6" name="Picture 6" descr="Chart, histogram&#10;&#10;Description automatically generated">
            <a:extLst>
              <a:ext uri="{FF2B5EF4-FFF2-40B4-BE49-F238E27FC236}">
                <a16:creationId xmlns:a16="http://schemas.microsoft.com/office/drawing/2014/main" id="{03E0D1C3-AA6B-ADDC-9FD4-41F5BB753903}"/>
              </a:ext>
            </a:extLst>
          </p:cNvPr>
          <p:cNvPicPr>
            <a:picLocks noChangeAspect="1"/>
          </p:cNvPicPr>
          <p:nvPr/>
        </p:nvPicPr>
        <p:blipFill>
          <a:blip r:embed="rId4"/>
          <a:stretch>
            <a:fillRect/>
          </a:stretch>
        </p:blipFill>
        <p:spPr>
          <a:xfrm>
            <a:off x="1399951" y="4572000"/>
            <a:ext cx="3278873" cy="1746000"/>
          </a:xfrm>
          <a:prstGeom prst="rect">
            <a:avLst/>
          </a:prstGeom>
        </p:spPr>
      </p:pic>
      <p:sp>
        <p:nvSpPr>
          <p:cNvPr id="10" name="Content Placeholder 9">
            <a:extLst>
              <a:ext uri="{FF2B5EF4-FFF2-40B4-BE49-F238E27FC236}">
                <a16:creationId xmlns:a16="http://schemas.microsoft.com/office/drawing/2014/main" id="{D143B73D-3186-7AE5-9547-4465979B6E4A}"/>
              </a:ext>
            </a:extLst>
          </p:cNvPr>
          <p:cNvSpPr>
            <a:spLocks noGrp="1"/>
          </p:cNvSpPr>
          <p:nvPr>
            <p:ph idx="1"/>
          </p:nvPr>
        </p:nvSpPr>
        <p:spPr>
          <a:xfrm>
            <a:off x="7146693" y="2430802"/>
            <a:ext cx="4078800" cy="4130292"/>
          </a:xfrm>
        </p:spPr>
        <p:txBody>
          <a:bodyPr vert="horz" lIns="91440" tIns="45720" rIns="91440" bIns="45720" rtlCol="0" anchor="t">
            <a:normAutofit/>
          </a:bodyPr>
          <a:lstStyle/>
          <a:p>
            <a:pPr marL="359410" indent="-359410"/>
            <a:r>
              <a:rPr lang="en-US" sz="1200">
                <a:solidFill>
                  <a:srgbClr val="000000">
                    <a:alpha val="60000"/>
                  </a:srgbClr>
                </a:solidFill>
              </a:rPr>
              <a:t>LSTM was chosen for its ability to accurately forecast using long-term data.</a:t>
            </a:r>
          </a:p>
          <a:p>
            <a:pPr marL="359410" indent="-359410"/>
            <a:r>
              <a:rPr lang="en-US" sz="1200">
                <a:solidFill>
                  <a:srgbClr val="000000">
                    <a:alpha val="60000"/>
                  </a:srgbClr>
                </a:solidFill>
              </a:rPr>
              <a:t>Data sets are reshaped, normalized between 0 and 1, and split into 80-20 ratio for the training and testing sets for the LSTM.</a:t>
            </a:r>
          </a:p>
          <a:p>
            <a:pPr marL="359410" indent="-359410"/>
            <a:r>
              <a:rPr lang="en-US" sz="1200">
                <a:solidFill>
                  <a:srgbClr val="000000">
                    <a:alpha val="60000"/>
                  </a:srgbClr>
                </a:solidFill>
              </a:rPr>
              <a:t>Look-back period used (dependent on subset country) to use past data in future predictions.</a:t>
            </a:r>
          </a:p>
          <a:p>
            <a:pPr marL="359410" indent="-359410"/>
            <a:r>
              <a:rPr lang="en-US" sz="1200">
                <a:solidFill>
                  <a:srgbClr val="000000">
                    <a:alpha val="60000"/>
                  </a:srgbClr>
                </a:solidFill>
              </a:rPr>
              <a:t>The LSTM learned patterns from the training data and generalized this learning on new data in the testing set. </a:t>
            </a:r>
          </a:p>
          <a:p>
            <a:pPr marL="359410" indent="-359410"/>
            <a:r>
              <a:rPr lang="en-US" sz="1200">
                <a:solidFill>
                  <a:srgbClr val="000000">
                    <a:alpha val="60000"/>
                  </a:srgbClr>
                </a:solidFill>
              </a:rPr>
              <a:t>This suggest capability to accurately forecast influenza cases based on past data.</a:t>
            </a:r>
          </a:p>
          <a:p>
            <a:pPr marL="359410" indent="-359410"/>
            <a:endParaRPr lang="en-US" sz="1200">
              <a:solidFill>
                <a:srgbClr val="000000">
                  <a:alpha val="60000"/>
                </a:srgbClr>
              </a:solidFill>
            </a:endParaRPr>
          </a:p>
          <a:p>
            <a:pPr marL="359410" indent="-359410"/>
            <a:endParaRPr lang="en-US" sz="1200">
              <a:solidFill>
                <a:srgbClr val="000000">
                  <a:alpha val="60000"/>
                </a:srgbClr>
              </a:solidFill>
            </a:endParaRPr>
          </a:p>
          <a:p>
            <a:pPr marL="359410" indent="-359410"/>
            <a:endParaRPr lang="en-US">
              <a:solidFill>
                <a:srgbClr val="000000">
                  <a:alpha val="60000"/>
                </a:srgbClr>
              </a:solidFill>
            </a:endParaRPr>
          </a:p>
        </p:txBody>
      </p:sp>
    </p:spTree>
    <p:extLst>
      <p:ext uri="{BB962C8B-B14F-4D97-AF65-F5344CB8AC3E}">
        <p14:creationId xmlns:p14="http://schemas.microsoft.com/office/powerpoint/2010/main" val="248249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305B-8895-62CB-C632-F7330D04C5A2}"/>
              </a:ext>
            </a:extLst>
          </p:cNvPr>
          <p:cNvSpPr>
            <a:spLocks noGrp="1"/>
          </p:cNvSpPr>
          <p:nvPr>
            <p:ph type="title"/>
          </p:nvPr>
        </p:nvSpPr>
        <p:spPr>
          <a:xfrm>
            <a:off x="989400" y="79505"/>
            <a:ext cx="10213200" cy="1112836"/>
          </a:xfrm>
        </p:spPr>
        <p:txBody>
          <a:bodyPr/>
          <a:lstStyle/>
          <a:p>
            <a:r>
              <a:rPr lang="en-US"/>
              <a:t>Introduction/Motivation </a:t>
            </a:r>
          </a:p>
        </p:txBody>
      </p:sp>
      <p:sp>
        <p:nvSpPr>
          <p:cNvPr id="3" name="Content Placeholder 2">
            <a:extLst>
              <a:ext uri="{FF2B5EF4-FFF2-40B4-BE49-F238E27FC236}">
                <a16:creationId xmlns:a16="http://schemas.microsoft.com/office/drawing/2014/main" id="{18E7FE23-FE26-A670-8CBA-E1FBE13B5FA1}"/>
              </a:ext>
            </a:extLst>
          </p:cNvPr>
          <p:cNvSpPr>
            <a:spLocks noGrp="1"/>
          </p:cNvSpPr>
          <p:nvPr>
            <p:ph idx="1"/>
          </p:nvPr>
        </p:nvSpPr>
        <p:spPr>
          <a:xfrm>
            <a:off x="989400" y="1191655"/>
            <a:ext cx="10213200" cy="4781596"/>
          </a:xfrm>
        </p:spPr>
        <p:txBody>
          <a:bodyPr vert="horz" lIns="91440" tIns="45720" rIns="91440" bIns="45720" rtlCol="0" anchor="t">
            <a:normAutofit fontScale="92500" lnSpcReduction="10000"/>
          </a:bodyPr>
          <a:lstStyle/>
          <a:p>
            <a:pPr marL="359410" indent="-359410">
              <a:buFont typeface="Calibri" panose="05000000000000000000" pitchFamily="2" charset="2"/>
              <a:buChar char="-"/>
            </a:pPr>
            <a:r>
              <a:rPr lang="en-US">
                <a:solidFill>
                  <a:srgbClr val="000000">
                    <a:alpha val="60000"/>
                  </a:srgbClr>
                </a:solidFill>
              </a:rPr>
              <a:t>COVID-19 had strained global healthcare systems, potentially altering the dynamics of Influenza.</a:t>
            </a:r>
          </a:p>
          <a:p>
            <a:pPr marL="359410" indent="-359410">
              <a:buFont typeface="Calibri" panose="05000000000000000000" pitchFamily="2" charset="2"/>
              <a:buChar char="-"/>
            </a:pPr>
            <a:r>
              <a:rPr lang="en-US">
                <a:ea typeface="+mn-lt"/>
                <a:cs typeface="+mn-lt"/>
              </a:rPr>
              <a:t>There's a need to understand the interplay between COVID-19 and pre-existing diseases to devise effective public health strategies.</a:t>
            </a:r>
            <a:endParaRPr lang="en-US">
              <a:solidFill>
                <a:srgbClr val="000000">
                  <a:alpha val="60000"/>
                </a:srgbClr>
              </a:solidFill>
              <a:ea typeface="+mn-lt"/>
              <a:cs typeface="+mn-lt"/>
            </a:endParaRPr>
          </a:p>
          <a:p>
            <a:pPr marL="359410" indent="-359410">
              <a:buFont typeface="Calibri" panose="05000000000000000000" pitchFamily="2" charset="2"/>
              <a:buChar char="-"/>
            </a:pPr>
            <a:r>
              <a:rPr lang="en-US">
                <a:solidFill>
                  <a:srgbClr val="000000">
                    <a:alpha val="60000"/>
                  </a:srgbClr>
                </a:solidFill>
              </a:rPr>
              <a:t>Our study will leverage empirical and forecasting models to analyze the complex interactions.</a:t>
            </a:r>
          </a:p>
          <a:p>
            <a:pPr marL="359410" indent="-359410">
              <a:buFont typeface="Calibri" panose="05000000000000000000" pitchFamily="2" charset="2"/>
              <a:buChar char="-"/>
            </a:pPr>
            <a:r>
              <a:rPr lang="en-US">
                <a:solidFill>
                  <a:srgbClr val="000000">
                    <a:alpha val="60000"/>
                  </a:srgbClr>
                </a:solidFill>
              </a:rPr>
              <a:t>Our models aim to aid policy-makers in making informed decisions and implementing targeted interventions. </a:t>
            </a:r>
          </a:p>
          <a:p>
            <a:pPr marL="359410" indent="-359410">
              <a:buFont typeface="Calibri" panose="05000000000000000000" pitchFamily="2" charset="2"/>
              <a:buChar char="-"/>
            </a:pPr>
            <a:r>
              <a:rPr lang="en-US">
                <a:solidFill>
                  <a:srgbClr val="000000">
                    <a:alpha val="60000"/>
                  </a:srgbClr>
                </a:solidFill>
              </a:rPr>
              <a:t>Using accessible data sources, we focus on assessing the efficacy of various health policies in mitigating epidemics.</a:t>
            </a:r>
          </a:p>
          <a:p>
            <a:pPr marL="359410" indent="-359410">
              <a:buFont typeface="Calibri" panose="05000000000000000000" pitchFamily="2" charset="2"/>
              <a:buChar char="-"/>
            </a:pPr>
            <a:endParaRPr lang="en-US">
              <a:solidFill>
                <a:srgbClr val="000000">
                  <a:alpha val="60000"/>
                </a:srgbClr>
              </a:solidFill>
            </a:endParaRPr>
          </a:p>
          <a:p>
            <a:pPr marL="0" indent="0">
              <a:buNone/>
            </a:pPr>
            <a:endParaRPr lang="en-US">
              <a:solidFill>
                <a:srgbClr val="000000">
                  <a:alpha val="60000"/>
                </a:srgbClr>
              </a:solidFill>
            </a:endParaRPr>
          </a:p>
          <a:p>
            <a:pPr marL="359410" indent="-359410">
              <a:buFont typeface="Calibri" panose="05000000000000000000" pitchFamily="2" charset="2"/>
              <a:buChar char="-"/>
            </a:pPr>
            <a:endParaRPr lang="en-US">
              <a:solidFill>
                <a:srgbClr val="000000">
                  <a:alpha val="60000"/>
                </a:srgbClr>
              </a:solidFill>
            </a:endParaRPr>
          </a:p>
        </p:txBody>
      </p:sp>
    </p:spTree>
    <p:extLst>
      <p:ext uri="{BB962C8B-B14F-4D97-AF65-F5344CB8AC3E}">
        <p14:creationId xmlns:p14="http://schemas.microsoft.com/office/powerpoint/2010/main" val="266221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990000" y="540000"/>
            <a:ext cx="3528000" cy="2303213"/>
          </a:xfrm>
        </p:spPr>
        <p:txBody>
          <a:bodyPr anchor="ctr">
            <a:normAutofit/>
          </a:bodyPr>
          <a:lstStyle/>
          <a:p>
            <a:pPr algn="ctr"/>
            <a:r>
              <a:rPr lang="en-US"/>
              <a:t>Experiment and Results: LTSM Model Evaluation Metrics</a:t>
            </a:r>
          </a:p>
        </p:txBody>
      </p:sp>
      <p:cxnSp>
        <p:nvCxnSpPr>
          <p:cNvPr id="15" name="Straight Connector 14">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4EEC239-96B9-428E-7168-F6873A50268B}"/>
              </a:ext>
            </a:extLst>
          </p:cNvPr>
          <p:cNvSpPr>
            <a:spLocks noGrp="1"/>
          </p:cNvSpPr>
          <p:nvPr>
            <p:ph idx="1"/>
          </p:nvPr>
        </p:nvSpPr>
        <p:spPr>
          <a:xfrm>
            <a:off x="5543552" y="450000"/>
            <a:ext cx="6107460" cy="3602972"/>
          </a:xfrm>
        </p:spPr>
        <p:txBody>
          <a:bodyPr anchor="ctr">
            <a:normAutofit fontScale="70000" lnSpcReduction="20000"/>
          </a:bodyPr>
          <a:lstStyle/>
          <a:p>
            <a:pPr marL="359410" indent="-359410"/>
            <a:r>
              <a:rPr lang="en-US">
                <a:solidFill>
                  <a:srgbClr val="000000">
                    <a:alpha val="60000"/>
                  </a:srgbClr>
                </a:solidFill>
              </a:rPr>
              <a:t>MAE measures the average magnitude of errors in predictions. </a:t>
            </a:r>
            <a:endParaRPr lang="en-US"/>
          </a:p>
          <a:p>
            <a:pPr marL="359410" indent="-359410"/>
            <a:r>
              <a:rPr lang="en-US">
                <a:solidFill>
                  <a:srgbClr val="000000">
                    <a:alpha val="60000"/>
                  </a:srgbClr>
                </a:solidFill>
                <a:ea typeface="+mn-lt"/>
                <a:cs typeface="+mn-lt"/>
              </a:rPr>
              <a:t>RMSE is another measure of prediction error, emphasizing larger errors due to squaring</a:t>
            </a:r>
          </a:p>
          <a:p>
            <a:pPr marL="359410" indent="-359410"/>
            <a:r>
              <a:rPr lang="en-US"/>
              <a:t>Notable error differences between training and testing suggest potential overfitting. </a:t>
            </a:r>
          </a:p>
          <a:p>
            <a:pPr marL="359410" indent="-359410"/>
            <a:r>
              <a:rPr lang="en-US"/>
              <a:t>Despite some error, the model remains useful for forecasting.</a:t>
            </a:r>
            <a:endParaRPr lang="en-US">
              <a:solidFill>
                <a:srgbClr val="000000">
                  <a:alpha val="60000"/>
                </a:srgbClr>
              </a:solidFill>
            </a:endParaRPr>
          </a:p>
          <a:p>
            <a:pPr marL="359410" indent="-359410"/>
            <a:r>
              <a:rPr lang="en-US"/>
              <a:t>Some regularization and early stopping was considered but impacted forecasting results.</a:t>
            </a:r>
            <a:br>
              <a:rPr lang="en-US">
                <a:solidFill>
                  <a:srgbClr val="000000">
                    <a:alpha val="60000"/>
                  </a:srgbClr>
                </a:solidFill>
              </a:rPr>
            </a:br>
            <a:endParaRPr lang="en-US">
              <a:solidFill>
                <a:srgbClr val="000000">
                  <a:alpha val="60000"/>
                </a:srgbClr>
              </a:solidFill>
            </a:endParaRPr>
          </a:p>
          <a:p>
            <a:pPr marL="359410" indent="-359410"/>
            <a:endParaRPr lang="en-US">
              <a:solidFill>
                <a:srgbClr val="000000">
                  <a:alpha val="60000"/>
                </a:srgbClr>
              </a:solidFill>
            </a:endParaRPr>
          </a:p>
        </p:txBody>
      </p:sp>
      <p:pic>
        <p:nvPicPr>
          <p:cNvPr id="6" name="Picture 6" descr="Chart, bar chart&#10;&#10;Description automatically generated">
            <a:extLst>
              <a:ext uri="{FF2B5EF4-FFF2-40B4-BE49-F238E27FC236}">
                <a16:creationId xmlns:a16="http://schemas.microsoft.com/office/drawing/2014/main" id="{3D0BFF4C-B45B-9259-4816-B6B4B18DCC64}"/>
              </a:ext>
            </a:extLst>
          </p:cNvPr>
          <p:cNvPicPr>
            <a:picLocks noChangeAspect="1"/>
          </p:cNvPicPr>
          <p:nvPr/>
        </p:nvPicPr>
        <p:blipFill>
          <a:blip r:embed="rId2"/>
          <a:stretch>
            <a:fillRect/>
          </a:stretch>
        </p:blipFill>
        <p:spPr>
          <a:xfrm>
            <a:off x="445231" y="4217742"/>
            <a:ext cx="3524400" cy="2643299"/>
          </a:xfrm>
          <a:prstGeom prst="rect">
            <a:avLst/>
          </a:prstGeom>
        </p:spPr>
      </p:pic>
      <p:pic>
        <p:nvPicPr>
          <p:cNvPr id="5" name="Picture 5" descr="Chart, bar chart&#10;&#10;Description automatically generated">
            <a:extLst>
              <a:ext uri="{FF2B5EF4-FFF2-40B4-BE49-F238E27FC236}">
                <a16:creationId xmlns:a16="http://schemas.microsoft.com/office/drawing/2014/main" id="{F4F34058-D2DC-7A74-0CE9-8082B9A2AFA2}"/>
              </a:ext>
            </a:extLst>
          </p:cNvPr>
          <p:cNvPicPr>
            <a:picLocks noChangeAspect="1"/>
          </p:cNvPicPr>
          <p:nvPr/>
        </p:nvPicPr>
        <p:blipFill>
          <a:blip r:embed="rId3"/>
          <a:stretch>
            <a:fillRect/>
          </a:stretch>
        </p:blipFill>
        <p:spPr>
          <a:xfrm>
            <a:off x="4333975" y="4215282"/>
            <a:ext cx="3524400" cy="2634489"/>
          </a:xfrm>
          <a:prstGeom prst="rect">
            <a:avLst/>
          </a:prstGeom>
        </p:spPr>
      </p:pic>
      <p:pic>
        <p:nvPicPr>
          <p:cNvPr id="4" name="Picture 4" descr="Chart, bar chart, waterfall chart&#10;&#10;Description automatically generated">
            <a:extLst>
              <a:ext uri="{FF2B5EF4-FFF2-40B4-BE49-F238E27FC236}">
                <a16:creationId xmlns:a16="http://schemas.microsoft.com/office/drawing/2014/main" id="{510D4722-9025-FBA1-1A9B-12FE18D9DB74}"/>
              </a:ext>
            </a:extLst>
          </p:cNvPr>
          <p:cNvPicPr>
            <a:picLocks noChangeAspect="1"/>
          </p:cNvPicPr>
          <p:nvPr/>
        </p:nvPicPr>
        <p:blipFill>
          <a:blip r:embed="rId4"/>
          <a:stretch>
            <a:fillRect/>
          </a:stretch>
        </p:blipFill>
        <p:spPr>
          <a:xfrm>
            <a:off x="8222720" y="4219688"/>
            <a:ext cx="3524400" cy="2625677"/>
          </a:xfrm>
          <a:prstGeom prst="rect">
            <a:avLst/>
          </a:prstGeom>
        </p:spPr>
      </p:pic>
      <p:pic>
        <p:nvPicPr>
          <p:cNvPr id="3" name="Picture 6" descr="A picture containing text&#10;&#10;Description automatically generated">
            <a:extLst>
              <a:ext uri="{FF2B5EF4-FFF2-40B4-BE49-F238E27FC236}">
                <a16:creationId xmlns:a16="http://schemas.microsoft.com/office/drawing/2014/main" id="{D83243C3-3E36-6E0F-A5FE-0B85BB8121CE}"/>
              </a:ext>
            </a:extLst>
          </p:cNvPr>
          <p:cNvPicPr>
            <a:picLocks noChangeAspect="1"/>
          </p:cNvPicPr>
          <p:nvPr/>
        </p:nvPicPr>
        <p:blipFill>
          <a:blip r:embed="rId5"/>
          <a:stretch>
            <a:fillRect/>
          </a:stretch>
        </p:blipFill>
        <p:spPr>
          <a:xfrm>
            <a:off x="2612339" y="3088760"/>
            <a:ext cx="2038350" cy="666750"/>
          </a:xfrm>
          <a:prstGeom prst="rect">
            <a:avLst/>
          </a:prstGeom>
        </p:spPr>
      </p:pic>
      <p:pic>
        <p:nvPicPr>
          <p:cNvPr id="7" name="Picture 7" descr="Schematic&#10;&#10;Description automatically generated">
            <a:extLst>
              <a:ext uri="{FF2B5EF4-FFF2-40B4-BE49-F238E27FC236}">
                <a16:creationId xmlns:a16="http://schemas.microsoft.com/office/drawing/2014/main" id="{7410BE7A-8ADF-307C-66E1-D14DFAA97C0F}"/>
              </a:ext>
            </a:extLst>
          </p:cNvPr>
          <p:cNvPicPr>
            <a:picLocks noChangeAspect="1"/>
          </p:cNvPicPr>
          <p:nvPr/>
        </p:nvPicPr>
        <p:blipFill>
          <a:blip r:embed="rId6"/>
          <a:stretch>
            <a:fillRect/>
          </a:stretch>
        </p:blipFill>
        <p:spPr>
          <a:xfrm>
            <a:off x="408048" y="2985728"/>
            <a:ext cx="1743075" cy="771525"/>
          </a:xfrm>
          <a:prstGeom prst="rect">
            <a:avLst/>
          </a:prstGeom>
        </p:spPr>
      </p:pic>
    </p:spTree>
    <p:extLst>
      <p:ext uri="{BB962C8B-B14F-4D97-AF65-F5344CB8AC3E}">
        <p14:creationId xmlns:p14="http://schemas.microsoft.com/office/powerpoint/2010/main" val="276497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a:xfrm>
            <a:off x="7112369" y="536575"/>
            <a:ext cx="4078800" cy="1453003"/>
          </a:xfrm>
        </p:spPr>
        <p:txBody>
          <a:bodyPr wrap="square" anchor="b">
            <a:normAutofit/>
          </a:bodyPr>
          <a:lstStyle/>
          <a:p>
            <a:pPr algn="ctr">
              <a:lnSpc>
                <a:spcPct val="90000"/>
              </a:lnSpc>
            </a:pPr>
            <a:r>
              <a:rPr lang="en-US"/>
              <a:t>Experiment and Results: Model Forecast </a:t>
            </a:r>
          </a:p>
        </p:txBody>
      </p:sp>
      <p:sp>
        <p:nvSpPr>
          <p:cNvPr id="15" name="Rectangle 14">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5" descr="Chart, histogram&#10;&#10;Description automatically generated">
            <a:extLst>
              <a:ext uri="{FF2B5EF4-FFF2-40B4-BE49-F238E27FC236}">
                <a16:creationId xmlns:a16="http://schemas.microsoft.com/office/drawing/2014/main" id="{90EBE493-8FED-5C20-9D2D-ECCDC5BD2BF9}"/>
              </a:ext>
            </a:extLst>
          </p:cNvPr>
          <p:cNvPicPr>
            <a:picLocks noChangeAspect="1"/>
          </p:cNvPicPr>
          <p:nvPr/>
        </p:nvPicPr>
        <p:blipFill>
          <a:blip r:embed="rId2"/>
          <a:stretch>
            <a:fillRect/>
          </a:stretch>
        </p:blipFill>
        <p:spPr>
          <a:xfrm>
            <a:off x="6925" y="-3127"/>
            <a:ext cx="6072445" cy="2297233"/>
          </a:xfrm>
          <a:prstGeom prst="rect">
            <a:avLst/>
          </a:prstGeom>
        </p:spPr>
      </p:pic>
      <p:cxnSp>
        <p:nvCxnSpPr>
          <p:cNvPr id="17" name="Straight Connector 16">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6" descr="Chart, histogram&#10;&#10;Description automatically generated">
            <a:extLst>
              <a:ext uri="{FF2B5EF4-FFF2-40B4-BE49-F238E27FC236}">
                <a16:creationId xmlns:a16="http://schemas.microsoft.com/office/drawing/2014/main" id="{C1D6EDFB-3011-8200-4674-2A7DA0C5B61D}"/>
              </a:ext>
            </a:extLst>
          </p:cNvPr>
          <p:cNvPicPr>
            <a:picLocks noChangeAspect="1"/>
          </p:cNvPicPr>
          <p:nvPr/>
        </p:nvPicPr>
        <p:blipFill>
          <a:blip r:embed="rId3"/>
          <a:stretch>
            <a:fillRect/>
          </a:stretch>
        </p:blipFill>
        <p:spPr>
          <a:xfrm>
            <a:off x="37108" y="2296596"/>
            <a:ext cx="6061305" cy="2435041"/>
          </a:xfrm>
          <a:prstGeom prst="rect">
            <a:avLst/>
          </a:prstGeom>
        </p:spPr>
      </p:pic>
      <p:pic>
        <p:nvPicPr>
          <p:cNvPr id="4" name="Picture 4" descr="Chart, histogram&#10;&#10;Description automatically generated">
            <a:extLst>
              <a:ext uri="{FF2B5EF4-FFF2-40B4-BE49-F238E27FC236}">
                <a16:creationId xmlns:a16="http://schemas.microsoft.com/office/drawing/2014/main" id="{BF9E94BF-ACF7-C5C8-2EE6-1CD127800AB1}"/>
              </a:ext>
            </a:extLst>
          </p:cNvPr>
          <p:cNvPicPr>
            <a:picLocks noChangeAspect="1"/>
          </p:cNvPicPr>
          <p:nvPr/>
        </p:nvPicPr>
        <p:blipFill>
          <a:blip r:embed="rId4"/>
          <a:stretch>
            <a:fillRect/>
          </a:stretch>
        </p:blipFill>
        <p:spPr>
          <a:xfrm>
            <a:off x="35691" y="4742235"/>
            <a:ext cx="6047926" cy="2110785"/>
          </a:xfrm>
          <a:prstGeom prst="rect">
            <a:avLst/>
          </a:prstGeom>
        </p:spPr>
      </p:pic>
      <p:sp>
        <p:nvSpPr>
          <p:cNvPr id="10" name="Content Placeholder 9">
            <a:extLst>
              <a:ext uri="{FF2B5EF4-FFF2-40B4-BE49-F238E27FC236}">
                <a16:creationId xmlns:a16="http://schemas.microsoft.com/office/drawing/2014/main" id="{0636657B-1C12-890B-AC3F-CF9B1A73F03D}"/>
              </a:ext>
            </a:extLst>
          </p:cNvPr>
          <p:cNvSpPr>
            <a:spLocks noGrp="1"/>
          </p:cNvSpPr>
          <p:nvPr>
            <p:ph idx="1"/>
          </p:nvPr>
        </p:nvSpPr>
        <p:spPr>
          <a:xfrm>
            <a:off x="7112369" y="2320964"/>
            <a:ext cx="4078800" cy="4500995"/>
          </a:xfrm>
        </p:spPr>
        <p:txBody>
          <a:bodyPr vert="horz" lIns="91440" tIns="45720" rIns="91440" bIns="45720" rtlCol="0" anchor="t">
            <a:normAutofit lnSpcReduction="10000"/>
          </a:bodyPr>
          <a:lstStyle/>
          <a:p>
            <a:pPr marL="359410" indent="-359410"/>
            <a:r>
              <a:rPr lang="en-US" sz="1200">
                <a:solidFill>
                  <a:srgbClr val="000000">
                    <a:alpha val="60000"/>
                  </a:srgbClr>
                </a:solidFill>
              </a:rPr>
              <a:t>LSTM was used to forecast influenza cases for 2020-2022.</a:t>
            </a:r>
          </a:p>
          <a:p>
            <a:pPr marL="359410" indent="-359410"/>
            <a:r>
              <a:rPr lang="en-US" sz="1200">
                <a:solidFill>
                  <a:srgbClr val="000000">
                    <a:alpha val="60000"/>
                  </a:srgbClr>
                </a:solidFill>
              </a:rPr>
              <a:t>Multiple simulations are run for each of the predictions to estimate the confidence interval around the forecasts.</a:t>
            </a:r>
          </a:p>
          <a:p>
            <a:pPr marL="359410" indent="-359410"/>
            <a:r>
              <a:rPr lang="en-US" sz="1200">
                <a:solidFill>
                  <a:srgbClr val="000000">
                    <a:alpha val="60000"/>
                  </a:srgbClr>
                </a:solidFill>
              </a:rPr>
              <a:t>Forecasts show expected seasonal pattern, with a rise in colder months and decrease in warmer months, which aligns with known Influenza transmission patterns. </a:t>
            </a:r>
          </a:p>
          <a:p>
            <a:pPr marL="359410" indent="-359410"/>
            <a:r>
              <a:rPr lang="en-US" sz="1200">
                <a:solidFill>
                  <a:srgbClr val="000000">
                    <a:alpha val="60000"/>
                  </a:srgbClr>
                </a:solidFill>
              </a:rPr>
              <a:t>Forecasts assume future Influenza trends will follow historic patterns and do not account  for potential future variation in strains, vaccination rates, etc.</a:t>
            </a:r>
          </a:p>
          <a:p>
            <a:pPr marL="359410" indent="-359410"/>
            <a:r>
              <a:rPr lang="en-US" sz="1200">
                <a:solidFill>
                  <a:srgbClr val="000000">
                    <a:alpha val="60000"/>
                  </a:srgbClr>
                </a:solidFill>
              </a:rPr>
              <a:t>Results should be considered within the context of these limitations and uncertainties.</a:t>
            </a:r>
          </a:p>
          <a:p>
            <a:pPr marL="359410" indent="-359410"/>
            <a:endParaRPr lang="en-US">
              <a:solidFill>
                <a:srgbClr val="000000">
                  <a:alpha val="60000"/>
                </a:srgbClr>
              </a:solidFill>
            </a:endParaRPr>
          </a:p>
        </p:txBody>
      </p:sp>
    </p:spTree>
    <p:extLst>
      <p:ext uri="{BB962C8B-B14F-4D97-AF65-F5344CB8AC3E}">
        <p14:creationId xmlns:p14="http://schemas.microsoft.com/office/powerpoint/2010/main" val="341920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p:txBody>
          <a:bodyPr/>
          <a:lstStyle/>
          <a:p>
            <a:r>
              <a:rPr lang="en-US"/>
              <a:t>Experiment and Results: Analysis</a:t>
            </a:r>
          </a:p>
        </p:txBody>
      </p:sp>
      <p:sp>
        <p:nvSpPr>
          <p:cNvPr id="3" name="Content Placeholder 2">
            <a:extLst>
              <a:ext uri="{FF2B5EF4-FFF2-40B4-BE49-F238E27FC236}">
                <a16:creationId xmlns:a16="http://schemas.microsoft.com/office/drawing/2014/main" id="{6EE813B7-5FA3-AB64-F1B3-C4B271668151}"/>
              </a:ext>
            </a:extLst>
          </p:cNvPr>
          <p:cNvSpPr>
            <a:spLocks noGrp="1"/>
          </p:cNvSpPr>
          <p:nvPr>
            <p:ph idx="1"/>
          </p:nvPr>
        </p:nvSpPr>
        <p:spPr>
          <a:xfrm>
            <a:off x="7359377" y="1420243"/>
            <a:ext cx="4750774" cy="4023068"/>
          </a:xfrm>
        </p:spPr>
        <p:txBody>
          <a:bodyPr vert="horz" lIns="91440" tIns="45720" rIns="91440" bIns="45720" rtlCol="0" anchor="t">
            <a:normAutofit/>
          </a:bodyPr>
          <a:lstStyle/>
          <a:p>
            <a:pPr marL="0" indent="0" algn="ctr">
              <a:buNone/>
            </a:pPr>
            <a:r>
              <a:rPr lang="en-US">
                <a:solidFill>
                  <a:srgbClr val="000000">
                    <a:alpha val="60000"/>
                  </a:srgbClr>
                </a:solidFill>
              </a:rPr>
              <a:t>Ordinary Least Squares:</a:t>
            </a:r>
            <a:endParaRPr lang="en-US"/>
          </a:p>
          <a:p>
            <a:pPr marL="0" indent="0">
              <a:buNone/>
            </a:pPr>
            <a:r>
              <a:rPr lang="en-US">
                <a:solidFill>
                  <a:srgbClr val="000000">
                    <a:alpha val="60000"/>
                  </a:srgbClr>
                </a:solidFill>
              </a:rPr>
              <a:t>What are we looking for?</a:t>
            </a:r>
            <a:endParaRPr lang="en-US"/>
          </a:p>
          <a:p>
            <a:pPr marL="359410" indent="-359410">
              <a:buFont typeface="Calibri" panose="05000000000000000000" pitchFamily="2" charset="2"/>
              <a:buChar char="-"/>
            </a:pPr>
            <a:r>
              <a:rPr lang="en-US">
                <a:solidFill>
                  <a:srgbClr val="000000">
                    <a:alpha val="60000"/>
                  </a:srgbClr>
                </a:solidFill>
              </a:rPr>
              <a:t>Increase in difference between (forecast – reported) cases</a:t>
            </a:r>
          </a:p>
          <a:p>
            <a:pPr marL="359410" indent="-359410">
              <a:buFont typeface="Calibri" panose="05000000000000000000" pitchFamily="2" charset="2"/>
              <a:buChar char="-"/>
            </a:pPr>
            <a:r>
              <a:rPr lang="en-US">
                <a:solidFill>
                  <a:srgbClr val="000000">
                    <a:alpha val="60000"/>
                  </a:srgbClr>
                </a:solidFill>
              </a:rPr>
              <a:t>Increase in policy intensity</a:t>
            </a:r>
          </a:p>
          <a:p>
            <a:pPr marL="359410" indent="-359410">
              <a:buFont typeface="Calibri" panose="05000000000000000000" pitchFamily="2" charset="2"/>
              <a:buChar char="-"/>
            </a:pPr>
            <a:r>
              <a:rPr lang="en-US">
                <a:solidFill>
                  <a:srgbClr val="000000">
                    <a:alpha val="60000"/>
                  </a:srgbClr>
                </a:solidFill>
              </a:rPr>
              <a:t>So, higher coefficient's </a:t>
            </a:r>
          </a:p>
        </p:txBody>
      </p:sp>
      <p:pic>
        <p:nvPicPr>
          <p:cNvPr id="8" name="Picture 8" descr="A picture containing graphical user interface&#10;&#10;Description automatically generated">
            <a:extLst>
              <a:ext uri="{FF2B5EF4-FFF2-40B4-BE49-F238E27FC236}">
                <a16:creationId xmlns:a16="http://schemas.microsoft.com/office/drawing/2014/main" id="{46A2A562-33C8-C11C-90A1-4ED79D00D1A7}"/>
              </a:ext>
            </a:extLst>
          </p:cNvPr>
          <p:cNvPicPr>
            <a:picLocks noChangeAspect="1"/>
          </p:cNvPicPr>
          <p:nvPr/>
        </p:nvPicPr>
        <p:blipFill>
          <a:blip r:embed="rId3"/>
          <a:stretch>
            <a:fillRect/>
          </a:stretch>
        </p:blipFill>
        <p:spPr>
          <a:xfrm>
            <a:off x="991456" y="2503693"/>
            <a:ext cx="6279222" cy="2407129"/>
          </a:xfrm>
          <a:prstGeom prst="rect">
            <a:avLst/>
          </a:prstGeom>
        </p:spPr>
      </p:pic>
      <p:sp>
        <p:nvSpPr>
          <p:cNvPr id="9" name="TextBox 8">
            <a:extLst>
              <a:ext uri="{FF2B5EF4-FFF2-40B4-BE49-F238E27FC236}">
                <a16:creationId xmlns:a16="http://schemas.microsoft.com/office/drawing/2014/main" id="{E7C8AC44-08BD-0E6F-FA40-C69AD9FABAD4}"/>
              </a:ext>
            </a:extLst>
          </p:cNvPr>
          <p:cNvSpPr txBox="1"/>
          <p:nvPr/>
        </p:nvSpPr>
        <p:spPr>
          <a:xfrm>
            <a:off x="1155842" y="5051460"/>
            <a:ext cx="5941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Sweden OLS Analysis Results</a:t>
            </a:r>
          </a:p>
        </p:txBody>
      </p:sp>
      <p:sp>
        <p:nvSpPr>
          <p:cNvPr id="5" name="Rectangle 4">
            <a:extLst>
              <a:ext uri="{FF2B5EF4-FFF2-40B4-BE49-F238E27FC236}">
                <a16:creationId xmlns:a16="http://schemas.microsoft.com/office/drawing/2014/main" id="{2E1D13F0-FB4D-8BCF-4D73-B8875E81F3CB}"/>
              </a:ext>
            </a:extLst>
          </p:cNvPr>
          <p:cNvSpPr/>
          <p:nvPr/>
        </p:nvSpPr>
        <p:spPr>
          <a:xfrm>
            <a:off x="986464" y="3325627"/>
            <a:ext cx="6279116" cy="12404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46C425-ED07-EBF9-8831-2CD4ACC853D1}"/>
              </a:ext>
            </a:extLst>
          </p:cNvPr>
          <p:cNvSpPr/>
          <p:nvPr/>
        </p:nvSpPr>
        <p:spPr>
          <a:xfrm>
            <a:off x="986464" y="3461486"/>
            <a:ext cx="6450418" cy="12995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91D2FB-0BFB-8EC1-EAC8-795F91BA437A}"/>
              </a:ext>
            </a:extLst>
          </p:cNvPr>
          <p:cNvSpPr/>
          <p:nvPr/>
        </p:nvSpPr>
        <p:spPr>
          <a:xfrm>
            <a:off x="986463" y="3585533"/>
            <a:ext cx="6279117" cy="12404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75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4E4B-417F-33DF-3552-455B1C2AD29F}"/>
              </a:ext>
            </a:extLst>
          </p:cNvPr>
          <p:cNvSpPr>
            <a:spLocks noGrp="1"/>
          </p:cNvSpPr>
          <p:nvPr>
            <p:ph type="title"/>
          </p:nvPr>
        </p:nvSpPr>
        <p:spPr/>
        <p:txBody>
          <a:bodyPr/>
          <a:lstStyle/>
          <a:p>
            <a:r>
              <a:rPr lang="en-US"/>
              <a:t>Experiment and Results: Analysis</a:t>
            </a:r>
          </a:p>
        </p:txBody>
      </p:sp>
      <p:sp>
        <p:nvSpPr>
          <p:cNvPr id="3" name="Content Placeholder 2">
            <a:extLst>
              <a:ext uri="{FF2B5EF4-FFF2-40B4-BE49-F238E27FC236}">
                <a16:creationId xmlns:a16="http://schemas.microsoft.com/office/drawing/2014/main" id="{6EE813B7-5FA3-AB64-F1B3-C4B271668151}"/>
              </a:ext>
            </a:extLst>
          </p:cNvPr>
          <p:cNvSpPr>
            <a:spLocks noGrp="1"/>
          </p:cNvSpPr>
          <p:nvPr>
            <p:ph idx="1"/>
          </p:nvPr>
        </p:nvSpPr>
        <p:spPr>
          <a:xfrm>
            <a:off x="6859303" y="1503779"/>
            <a:ext cx="4745858" cy="2448078"/>
          </a:xfrm>
        </p:spPr>
        <p:txBody>
          <a:bodyPr vert="horz" lIns="91440" tIns="45720" rIns="91440" bIns="45720" rtlCol="0" anchor="t">
            <a:noAutofit/>
          </a:bodyPr>
          <a:lstStyle/>
          <a:p>
            <a:pPr marL="359410" indent="-359410"/>
            <a:r>
              <a:rPr lang="en-US"/>
              <a:t>Trend of public health awareness</a:t>
            </a:r>
          </a:p>
          <a:p>
            <a:pPr marL="359410" indent="-359410"/>
            <a:r>
              <a:rPr lang="en-US"/>
              <a:t>No other "one" specific policy</a:t>
            </a:r>
            <a:endParaRPr lang="en-US">
              <a:solidFill>
                <a:srgbClr val="000000">
                  <a:alpha val="60000"/>
                </a:srgbClr>
              </a:solidFill>
            </a:endParaRPr>
          </a:p>
          <a:p>
            <a:pPr marL="359410" indent="-359410"/>
            <a:r>
              <a:rPr lang="en-US"/>
              <a:t>Varied reductions of public interactions</a:t>
            </a:r>
            <a:endParaRPr lang="en-US" sz="1000">
              <a:solidFill>
                <a:srgbClr val="000000"/>
              </a:solidFill>
              <a:latin typeface="Avenir Next LT Pro"/>
              <a:cs typeface="Arial"/>
            </a:endParaRPr>
          </a:p>
          <a:p>
            <a:pPr marL="359410" indent="-359410"/>
            <a:endParaRPr lang="en-US" sz="1000">
              <a:solidFill>
                <a:srgbClr val="000000">
                  <a:alpha val="60000"/>
                </a:srgbClr>
              </a:solidFill>
            </a:endParaRPr>
          </a:p>
          <a:p>
            <a:pPr marL="359410" indent="-359410"/>
            <a:endParaRPr lang="en-US" sz="1000">
              <a:solidFill>
                <a:srgbClr val="000000">
                  <a:alpha val="60000"/>
                </a:srgbClr>
              </a:solidFill>
            </a:endParaRPr>
          </a:p>
        </p:txBody>
      </p:sp>
      <p:pic>
        <p:nvPicPr>
          <p:cNvPr id="8" name="Picture 8" descr="A picture containing graphical user interface&#10;&#10;Description automatically generated">
            <a:extLst>
              <a:ext uri="{FF2B5EF4-FFF2-40B4-BE49-F238E27FC236}">
                <a16:creationId xmlns:a16="http://schemas.microsoft.com/office/drawing/2014/main" id="{46A2A562-33C8-C11C-90A1-4ED79D00D1A7}"/>
              </a:ext>
            </a:extLst>
          </p:cNvPr>
          <p:cNvPicPr>
            <a:picLocks noChangeAspect="1"/>
          </p:cNvPicPr>
          <p:nvPr/>
        </p:nvPicPr>
        <p:blipFill>
          <a:blip r:embed="rId3"/>
          <a:stretch>
            <a:fillRect/>
          </a:stretch>
        </p:blipFill>
        <p:spPr>
          <a:xfrm>
            <a:off x="1257269" y="1576297"/>
            <a:ext cx="4743409" cy="1816432"/>
          </a:xfrm>
          <a:prstGeom prst="rect">
            <a:avLst/>
          </a:prstGeom>
        </p:spPr>
      </p:pic>
      <p:sp>
        <p:nvSpPr>
          <p:cNvPr id="9" name="TextBox 8">
            <a:extLst>
              <a:ext uri="{FF2B5EF4-FFF2-40B4-BE49-F238E27FC236}">
                <a16:creationId xmlns:a16="http://schemas.microsoft.com/office/drawing/2014/main" id="{E7C8AC44-08BD-0E6F-FA40-C69AD9FABAD4}"/>
              </a:ext>
            </a:extLst>
          </p:cNvPr>
          <p:cNvSpPr txBox="1"/>
          <p:nvPr/>
        </p:nvSpPr>
        <p:spPr>
          <a:xfrm>
            <a:off x="482447" y="3391600"/>
            <a:ext cx="59418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Sweden OLS Analysis Results</a:t>
            </a:r>
          </a:p>
        </p:txBody>
      </p:sp>
      <p:pic>
        <p:nvPicPr>
          <p:cNvPr id="4" name="Picture 4" descr="A picture containing text&#10;&#10;Description automatically generated">
            <a:extLst>
              <a:ext uri="{FF2B5EF4-FFF2-40B4-BE49-F238E27FC236}">
                <a16:creationId xmlns:a16="http://schemas.microsoft.com/office/drawing/2014/main" id="{269DE212-8966-1D3C-7CDF-AFE1A010943D}"/>
              </a:ext>
            </a:extLst>
          </p:cNvPr>
          <p:cNvPicPr>
            <a:picLocks noChangeAspect="1"/>
          </p:cNvPicPr>
          <p:nvPr/>
        </p:nvPicPr>
        <p:blipFill>
          <a:blip r:embed="rId4"/>
          <a:stretch>
            <a:fillRect/>
          </a:stretch>
        </p:blipFill>
        <p:spPr>
          <a:xfrm>
            <a:off x="1257004" y="4137613"/>
            <a:ext cx="4751573" cy="1813890"/>
          </a:xfrm>
          <a:prstGeom prst="rect">
            <a:avLst/>
          </a:prstGeom>
        </p:spPr>
      </p:pic>
      <p:sp>
        <p:nvSpPr>
          <p:cNvPr id="5" name="TextBox 4">
            <a:extLst>
              <a:ext uri="{FF2B5EF4-FFF2-40B4-BE49-F238E27FC236}">
                <a16:creationId xmlns:a16="http://schemas.microsoft.com/office/drawing/2014/main" id="{5C3E22A3-4029-5B31-1578-DFA07D263734}"/>
              </a:ext>
            </a:extLst>
          </p:cNvPr>
          <p:cNvSpPr txBox="1"/>
          <p:nvPr/>
        </p:nvSpPr>
        <p:spPr>
          <a:xfrm>
            <a:off x="659656" y="5990668"/>
            <a:ext cx="59418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China OLS Analysis Results</a:t>
            </a:r>
          </a:p>
        </p:txBody>
      </p:sp>
      <p:pic>
        <p:nvPicPr>
          <p:cNvPr id="6" name="Picture 6" descr="A picture containing graphical user interface&#10;&#10;Description automatically generated">
            <a:extLst>
              <a:ext uri="{FF2B5EF4-FFF2-40B4-BE49-F238E27FC236}">
                <a16:creationId xmlns:a16="http://schemas.microsoft.com/office/drawing/2014/main" id="{AA1A3ABF-1090-BD8A-6273-7B2F42A876E8}"/>
              </a:ext>
            </a:extLst>
          </p:cNvPr>
          <p:cNvPicPr>
            <a:picLocks noChangeAspect="1"/>
          </p:cNvPicPr>
          <p:nvPr/>
        </p:nvPicPr>
        <p:blipFill>
          <a:blip r:embed="rId5"/>
          <a:stretch>
            <a:fillRect/>
          </a:stretch>
        </p:blipFill>
        <p:spPr>
          <a:xfrm>
            <a:off x="6768213" y="4139020"/>
            <a:ext cx="4745664" cy="1781540"/>
          </a:xfrm>
          <a:prstGeom prst="rect">
            <a:avLst/>
          </a:prstGeom>
        </p:spPr>
      </p:pic>
      <p:sp>
        <p:nvSpPr>
          <p:cNvPr id="7" name="TextBox 6">
            <a:extLst>
              <a:ext uri="{FF2B5EF4-FFF2-40B4-BE49-F238E27FC236}">
                <a16:creationId xmlns:a16="http://schemas.microsoft.com/office/drawing/2014/main" id="{AA56AF70-0DF4-5F14-626B-228F1B8CCE4D}"/>
              </a:ext>
            </a:extLst>
          </p:cNvPr>
          <p:cNvSpPr txBox="1"/>
          <p:nvPr/>
        </p:nvSpPr>
        <p:spPr>
          <a:xfrm>
            <a:off x="6170864" y="5955226"/>
            <a:ext cx="59418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US OLS Analysis Results</a:t>
            </a:r>
          </a:p>
        </p:txBody>
      </p:sp>
      <p:sp>
        <p:nvSpPr>
          <p:cNvPr id="14" name="Rectangle 13">
            <a:extLst>
              <a:ext uri="{FF2B5EF4-FFF2-40B4-BE49-F238E27FC236}">
                <a16:creationId xmlns:a16="http://schemas.microsoft.com/office/drawing/2014/main" id="{863E1299-F91D-D476-5E9D-0F8CF70BDE0F}"/>
              </a:ext>
            </a:extLst>
          </p:cNvPr>
          <p:cNvSpPr/>
          <p:nvPr/>
        </p:nvSpPr>
        <p:spPr>
          <a:xfrm>
            <a:off x="1258185" y="2185579"/>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9EA704-39E0-68D0-9CBA-0AA1DC8CD51B}"/>
              </a:ext>
            </a:extLst>
          </p:cNvPr>
          <p:cNvSpPr/>
          <p:nvPr/>
        </p:nvSpPr>
        <p:spPr>
          <a:xfrm>
            <a:off x="1258184" y="2291904"/>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A40C060-340B-AEF4-8674-6599E7BE79FC}"/>
              </a:ext>
            </a:extLst>
          </p:cNvPr>
          <p:cNvSpPr/>
          <p:nvPr/>
        </p:nvSpPr>
        <p:spPr>
          <a:xfrm>
            <a:off x="1252277" y="2398229"/>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78C5B0-E40A-15E0-B486-F593280E3C1C}"/>
              </a:ext>
            </a:extLst>
          </p:cNvPr>
          <p:cNvSpPr/>
          <p:nvPr/>
        </p:nvSpPr>
        <p:spPr>
          <a:xfrm>
            <a:off x="1264090" y="4536554"/>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F8966D0-1531-243F-6303-C52263C76D3A}"/>
              </a:ext>
            </a:extLst>
          </p:cNvPr>
          <p:cNvSpPr/>
          <p:nvPr/>
        </p:nvSpPr>
        <p:spPr>
          <a:xfrm>
            <a:off x="1258184" y="4737392"/>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F51EC4-64D5-3232-C64E-6C1F787A9D05}"/>
              </a:ext>
            </a:extLst>
          </p:cNvPr>
          <p:cNvSpPr/>
          <p:nvPr/>
        </p:nvSpPr>
        <p:spPr>
          <a:xfrm>
            <a:off x="1264090" y="5139066"/>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AD243C-BCC6-E267-62E3-AD0D0A0A2AAA}"/>
              </a:ext>
            </a:extLst>
          </p:cNvPr>
          <p:cNvSpPr/>
          <p:nvPr/>
        </p:nvSpPr>
        <p:spPr>
          <a:xfrm>
            <a:off x="6763486" y="4536555"/>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AAF4322-7B63-7105-172C-624A62175CE5}"/>
              </a:ext>
            </a:extLst>
          </p:cNvPr>
          <p:cNvSpPr/>
          <p:nvPr/>
        </p:nvSpPr>
        <p:spPr>
          <a:xfrm>
            <a:off x="6763486" y="4737392"/>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0BFEF4F-BE4A-A02E-A1DE-777ED3718B97}"/>
              </a:ext>
            </a:extLst>
          </p:cNvPr>
          <p:cNvSpPr/>
          <p:nvPr/>
        </p:nvSpPr>
        <p:spPr>
          <a:xfrm>
            <a:off x="6763486" y="5410787"/>
            <a:ext cx="4749209" cy="10632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235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CE53-BF8C-B43A-C37A-5B0B5243152B}"/>
              </a:ext>
            </a:extLst>
          </p:cNvPr>
          <p:cNvSpPr>
            <a:spLocks noGrp="1"/>
          </p:cNvSpPr>
          <p:nvPr>
            <p:ph type="title"/>
          </p:nvPr>
        </p:nvSpPr>
        <p:spPr>
          <a:xfrm>
            <a:off x="989400" y="395289"/>
            <a:ext cx="5105741" cy="1112836"/>
          </a:xfrm>
        </p:spPr>
        <p:txBody>
          <a:bodyPr/>
          <a:lstStyle/>
          <a:p>
            <a:r>
              <a:rPr lang="en-US"/>
              <a:t>Conclusions </a:t>
            </a:r>
          </a:p>
        </p:txBody>
      </p:sp>
      <p:sp>
        <p:nvSpPr>
          <p:cNvPr id="3" name="Content Placeholder 2">
            <a:extLst>
              <a:ext uri="{FF2B5EF4-FFF2-40B4-BE49-F238E27FC236}">
                <a16:creationId xmlns:a16="http://schemas.microsoft.com/office/drawing/2014/main" id="{EF1CB4B4-4065-2EE1-A0B7-DFFEBEAC48E7}"/>
              </a:ext>
            </a:extLst>
          </p:cNvPr>
          <p:cNvSpPr>
            <a:spLocks noGrp="1"/>
          </p:cNvSpPr>
          <p:nvPr>
            <p:ph idx="1"/>
          </p:nvPr>
        </p:nvSpPr>
        <p:spPr>
          <a:xfrm>
            <a:off x="282319" y="951386"/>
            <a:ext cx="4817417" cy="3813649"/>
          </a:xfrm>
        </p:spPr>
        <p:txBody>
          <a:bodyPr vert="horz" lIns="91440" tIns="45720" rIns="91440" bIns="45720" rtlCol="0" anchor="t">
            <a:normAutofit/>
          </a:bodyPr>
          <a:lstStyle/>
          <a:p>
            <a:pPr marL="359410" indent="-359410"/>
            <a:endParaRPr lang="en-US">
              <a:solidFill>
                <a:srgbClr val="000000">
                  <a:alpha val="60000"/>
                </a:srgbClr>
              </a:solidFill>
            </a:endParaRPr>
          </a:p>
          <a:p>
            <a:pPr marL="359410" indent="-359410"/>
            <a:r>
              <a:rPr lang="en-US" sz="1200">
                <a:solidFill>
                  <a:srgbClr val="000000">
                    <a:alpha val="60000"/>
                  </a:srgbClr>
                </a:solidFill>
              </a:rPr>
              <a:t>The research uncovers potential correlation between COVID-19 health measures and decrease in Influenza cases.</a:t>
            </a:r>
          </a:p>
          <a:p>
            <a:pPr marL="359410" indent="-359410"/>
            <a:r>
              <a:rPr lang="en-US" sz="1200">
                <a:solidFill>
                  <a:srgbClr val="000000">
                    <a:alpha val="60000"/>
                  </a:srgbClr>
                </a:solidFill>
              </a:rPr>
              <a:t>LSTM model accurately predicts the cyclic nature of Influenza cases, providing an estimate of case numbers during the COVID-19 years.</a:t>
            </a:r>
          </a:p>
          <a:p>
            <a:pPr marL="359410" indent="-359410"/>
            <a:r>
              <a:rPr lang="en-US" sz="1200">
                <a:solidFill>
                  <a:srgbClr val="000000">
                    <a:alpha val="60000"/>
                  </a:srgbClr>
                </a:solidFill>
              </a:rPr>
              <a:t>Study provides insights to inform public health seeking strategies and highlights the complex interplay of factors influencing disease transmission.</a:t>
            </a:r>
          </a:p>
          <a:p>
            <a:pPr marL="0" indent="0">
              <a:buNone/>
            </a:pPr>
            <a:endParaRPr lang="en-US">
              <a:solidFill>
                <a:srgbClr val="000000">
                  <a:alpha val="60000"/>
                </a:srgbClr>
              </a:solidFill>
            </a:endParaRPr>
          </a:p>
        </p:txBody>
      </p:sp>
      <p:sp>
        <p:nvSpPr>
          <p:cNvPr id="5" name="Title 1">
            <a:extLst>
              <a:ext uri="{FF2B5EF4-FFF2-40B4-BE49-F238E27FC236}">
                <a16:creationId xmlns:a16="http://schemas.microsoft.com/office/drawing/2014/main" id="{57BF648E-E91F-2C37-9B89-58E78D9D4594}"/>
              </a:ext>
            </a:extLst>
          </p:cNvPr>
          <p:cNvSpPr txBox="1">
            <a:spLocks/>
          </p:cNvSpPr>
          <p:nvPr/>
        </p:nvSpPr>
        <p:spPr>
          <a:xfrm>
            <a:off x="6283584" y="396662"/>
            <a:ext cx="4741903" cy="111283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a:t>Future Directions:</a:t>
            </a:r>
          </a:p>
        </p:txBody>
      </p:sp>
      <p:sp>
        <p:nvSpPr>
          <p:cNvPr id="7" name="Content Placeholder 2">
            <a:extLst>
              <a:ext uri="{FF2B5EF4-FFF2-40B4-BE49-F238E27FC236}">
                <a16:creationId xmlns:a16="http://schemas.microsoft.com/office/drawing/2014/main" id="{71619A95-C485-641C-5EEA-B245A19D1579}"/>
              </a:ext>
            </a:extLst>
          </p:cNvPr>
          <p:cNvSpPr txBox="1">
            <a:spLocks/>
          </p:cNvSpPr>
          <p:nvPr/>
        </p:nvSpPr>
        <p:spPr>
          <a:xfrm>
            <a:off x="5432341" y="952759"/>
            <a:ext cx="4817417" cy="3813649"/>
          </a:xfrm>
          <a:prstGeom prst="rect">
            <a:avLst/>
          </a:prstGeom>
        </p:spPr>
        <p:txBody>
          <a:bodyPr vert="horz" lIns="91440" tIns="45720" rIns="91440" bIns="45720" rtlCol="0" anchor="t">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410" indent="-359410"/>
            <a:endParaRPr lang="en-US">
              <a:solidFill>
                <a:srgbClr val="000000">
                  <a:alpha val="60000"/>
                </a:srgbClr>
              </a:solidFill>
            </a:endParaRPr>
          </a:p>
          <a:p>
            <a:pPr marL="359410" indent="-359410"/>
            <a:r>
              <a:rPr lang="en-US" sz="1200">
                <a:solidFill>
                  <a:srgbClr val="000000">
                    <a:alpha val="60000"/>
                  </a:srgbClr>
                </a:solidFill>
              </a:rPr>
              <a:t>Refinement to the LSTM model to account for additional variables like vaccination rates, population density, and specific health policies.</a:t>
            </a:r>
          </a:p>
          <a:p>
            <a:pPr marL="359410" indent="-359410"/>
            <a:r>
              <a:rPr lang="en-US" sz="1200">
                <a:solidFill>
                  <a:srgbClr val="000000">
                    <a:alpha val="60000"/>
                  </a:srgbClr>
                </a:solidFill>
              </a:rPr>
              <a:t>Extend the model to study COVID-19's impact on other infectious diseases for a broader understanding.</a:t>
            </a:r>
          </a:p>
          <a:p>
            <a:pPr marL="359410" indent="-359410"/>
            <a:r>
              <a:rPr lang="en-US" sz="1200">
                <a:solidFill>
                  <a:srgbClr val="000000">
                    <a:alpha val="60000"/>
                  </a:srgbClr>
                </a:solidFill>
              </a:rPr>
              <a:t>Investigate the impact and effectiveness of public information campaigns.</a:t>
            </a:r>
          </a:p>
          <a:p>
            <a:pPr marL="359410" indent="-359410"/>
            <a:r>
              <a:rPr lang="en-US" sz="1200">
                <a:solidFill>
                  <a:srgbClr val="000000">
                    <a:alpha val="60000"/>
                  </a:srgbClr>
                </a:solidFill>
              </a:rPr>
              <a:t>Consider costs associated with each policy for a move to a Weighted WLS model.</a:t>
            </a:r>
          </a:p>
          <a:p>
            <a:pPr marL="0" indent="0">
              <a:buNone/>
            </a:pPr>
            <a:endParaRPr lang="en-US">
              <a:solidFill>
                <a:srgbClr val="000000">
                  <a:alpha val="60000"/>
                </a:srgbClr>
              </a:solidFill>
            </a:endParaRPr>
          </a:p>
        </p:txBody>
      </p:sp>
    </p:spTree>
    <p:extLst>
      <p:ext uri="{BB962C8B-B14F-4D97-AF65-F5344CB8AC3E}">
        <p14:creationId xmlns:p14="http://schemas.microsoft.com/office/powerpoint/2010/main" val="303925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934C-D5CD-E531-C072-B12191876FB3}"/>
              </a:ext>
            </a:extLst>
          </p:cNvPr>
          <p:cNvSpPr>
            <a:spLocks noGrp="1"/>
          </p:cNvSpPr>
          <p:nvPr>
            <p:ph type="title"/>
          </p:nvPr>
        </p:nvSpPr>
        <p:spPr/>
        <p:txBody>
          <a:bodyPr/>
          <a:lstStyle/>
          <a:p>
            <a:r>
              <a:rPr lang="en-US"/>
              <a:t>Problem Definition</a:t>
            </a:r>
          </a:p>
        </p:txBody>
      </p:sp>
      <p:sp>
        <p:nvSpPr>
          <p:cNvPr id="3" name="Content Placeholder 2">
            <a:extLst>
              <a:ext uri="{FF2B5EF4-FFF2-40B4-BE49-F238E27FC236}">
                <a16:creationId xmlns:a16="http://schemas.microsoft.com/office/drawing/2014/main" id="{F672FBB8-D08C-A0A4-4E08-2A8B27DFB7D2}"/>
              </a:ext>
            </a:extLst>
          </p:cNvPr>
          <p:cNvSpPr>
            <a:spLocks noGrp="1"/>
          </p:cNvSpPr>
          <p:nvPr>
            <p:ph idx="1"/>
          </p:nvPr>
        </p:nvSpPr>
        <p:spPr>
          <a:xfrm>
            <a:off x="989400" y="1411330"/>
            <a:ext cx="10213200" cy="5214082"/>
          </a:xfrm>
        </p:spPr>
        <p:txBody>
          <a:bodyPr vert="horz" lIns="91440" tIns="45720" rIns="91440" bIns="45720" rtlCol="0" anchor="t">
            <a:normAutofit/>
          </a:bodyPr>
          <a:lstStyle/>
          <a:p>
            <a:pPr marL="359410" indent="-359410"/>
            <a:r>
              <a:rPr lang="en-US">
                <a:solidFill>
                  <a:srgbClr val="000000">
                    <a:alpha val="60000"/>
                  </a:srgbClr>
                </a:solidFill>
              </a:rPr>
              <a:t>Primary goal: Analyze COVID-19's impact on influenza trends across the US, Sweden, and China. </a:t>
            </a:r>
          </a:p>
          <a:p>
            <a:pPr marL="359410" indent="-359410"/>
            <a:r>
              <a:rPr lang="en-US">
                <a:solidFill>
                  <a:srgbClr val="000000">
                    <a:alpha val="60000"/>
                  </a:srgbClr>
                </a:solidFill>
              </a:rPr>
              <a:t>Highlight changes in influenza trends prior to the COVID-19 pandemic, noting the decline in cases and subsequent return to normal trend.</a:t>
            </a:r>
          </a:p>
          <a:p>
            <a:pPr marL="359410" indent="-359410"/>
            <a:r>
              <a:rPr lang="en-US">
                <a:solidFill>
                  <a:srgbClr val="000000">
                    <a:alpha val="60000"/>
                  </a:srgbClr>
                </a:solidFill>
              </a:rPr>
              <a:t>Evaluate the effect of public health policies and interventions on the spread of influenza in the selected subset countries.</a:t>
            </a:r>
          </a:p>
          <a:p>
            <a:pPr marL="359410" indent="-359410"/>
            <a:r>
              <a:rPr lang="en-US">
                <a:solidFill>
                  <a:srgbClr val="000000">
                    <a:alpha val="60000"/>
                  </a:srgbClr>
                </a:solidFill>
              </a:rPr>
              <a:t>Train an LSTM model on relevant data to forecast potential influenza cases in the absence of the COVID-19 pandemic.</a:t>
            </a:r>
          </a:p>
          <a:p>
            <a:pPr marL="359410" indent="-359410"/>
            <a:r>
              <a:rPr lang="en-US">
                <a:solidFill>
                  <a:srgbClr val="000000">
                    <a:alpha val="60000"/>
                  </a:srgbClr>
                </a:solidFill>
              </a:rPr>
              <a:t>Compare the estimated models with the real data to identify most impactful factors and policies on reported cases.</a:t>
            </a:r>
          </a:p>
          <a:p>
            <a:pPr marL="359410" indent="-359410"/>
            <a:endParaRPr lang="en-US">
              <a:solidFill>
                <a:srgbClr val="000000">
                  <a:alpha val="60000"/>
                </a:srgbClr>
              </a:solidFill>
            </a:endParaRPr>
          </a:p>
        </p:txBody>
      </p:sp>
    </p:spTree>
    <p:extLst>
      <p:ext uri="{BB962C8B-B14F-4D97-AF65-F5344CB8AC3E}">
        <p14:creationId xmlns:p14="http://schemas.microsoft.com/office/powerpoint/2010/main" val="394288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354F-6603-0C9A-F4B6-C131D3113899}"/>
              </a:ext>
            </a:extLst>
          </p:cNvPr>
          <p:cNvSpPr>
            <a:spLocks noGrp="1"/>
          </p:cNvSpPr>
          <p:nvPr>
            <p:ph type="title"/>
          </p:nvPr>
        </p:nvSpPr>
        <p:spPr/>
        <p:txBody>
          <a:bodyPr/>
          <a:lstStyle/>
          <a:p>
            <a:r>
              <a:rPr lang="en-US"/>
              <a:t>Proposed Approaches </a:t>
            </a:r>
          </a:p>
        </p:txBody>
      </p:sp>
      <p:sp>
        <p:nvSpPr>
          <p:cNvPr id="3" name="Content Placeholder 2">
            <a:extLst>
              <a:ext uri="{FF2B5EF4-FFF2-40B4-BE49-F238E27FC236}">
                <a16:creationId xmlns:a16="http://schemas.microsoft.com/office/drawing/2014/main" id="{8CF96738-9E56-0F96-90FF-5C747B6414E3}"/>
              </a:ext>
            </a:extLst>
          </p:cNvPr>
          <p:cNvSpPr>
            <a:spLocks noGrp="1"/>
          </p:cNvSpPr>
          <p:nvPr>
            <p:ph idx="1"/>
          </p:nvPr>
        </p:nvSpPr>
        <p:spPr>
          <a:xfrm>
            <a:off x="989400" y="1507715"/>
            <a:ext cx="10213200" cy="5091013"/>
          </a:xfrm>
        </p:spPr>
        <p:txBody>
          <a:bodyPr vert="horz" lIns="91440" tIns="45720" rIns="91440" bIns="45720" rtlCol="0" anchor="t">
            <a:normAutofit/>
          </a:bodyPr>
          <a:lstStyle/>
          <a:p>
            <a:pPr marL="359410" indent="-359410">
              <a:buFont typeface="Calibri" panose="05000000000000000000" pitchFamily="2" charset="2"/>
              <a:buChar char="-"/>
            </a:pPr>
            <a:r>
              <a:rPr lang="en-US"/>
              <a:t>Explore the alterations in Influenza trends before and during the COVID-19 pandemic</a:t>
            </a:r>
            <a:endParaRPr lang="en-US">
              <a:solidFill>
                <a:srgbClr val="000000">
                  <a:alpha val="60000"/>
                </a:srgbClr>
              </a:solidFill>
            </a:endParaRPr>
          </a:p>
          <a:p>
            <a:pPr marL="359410" indent="-359410">
              <a:buFont typeface="Calibri"/>
              <a:buChar char="-"/>
            </a:pPr>
            <a:r>
              <a:rPr lang="en-US"/>
              <a:t>Evaluate the influence of public health policies and interventions, such as mask mandates, social distancing measures, and limitations on gatherings, on the circulation of Influenza viruses in the selected subset countries</a:t>
            </a:r>
            <a:endParaRPr lang="en-US">
              <a:solidFill>
                <a:srgbClr val="000000">
                  <a:alpha val="60000"/>
                </a:srgbClr>
              </a:solidFill>
            </a:endParaRPr>
          </a:p>
          <a:p>
            <a:pPr marL="359410" indent="-359410">
              <a:buFont typeface="Calibri"/>
              <a:buChar char="-"/>
            </a:pPr>
            <a:r>
              <a:rPr lang="en-US"/>
              <a:t>Develop an LSTM model to estimate the number of Influenza cases that would have occurred without the COVID-19 pandemic</a:t>
            </a:r>
            <a:endParaRPr lang="en-US">
              <a:solidFill>
                <a:srgbClr val="000000">
                  <a:alpha val="60000"/>
                </a:srgbClr>
              </a:solidFill>
            </a:endParaRPr>
          </a:p>
          <a:p>
            <a:pPr marL="359410" indent="-359410">
              <a:buFont typeface="Calibri"/>
              <a:buChar char="-"/>
            </a:pPr>
            <a:r>
              <a:rPr lang="en-US"/>
              <a:t>Using the differences in our estimated models and real-world data, analyze the policies and factors to find trends revealing what had the most impact reported cases</a:t>
            </a:r>
            <a:endParaRPr lang="en-US">
              <a:solidFill>
                <a:srgbClr val="000000">
                  <a:alpha val="60000"/>
                </a:srgbClr>
              </a:solidFill>
            </a:endParaRPr>
          </a:p>
        </p:txBody>
      </p:sp>
    </p:spTree>
    <p:extLst>
      <p:ext uri="{BB962C8B-B14F-4D97-AF65-F5344CB8AC3E}">
        <p14:creationId xmlns:p14="http://schemas.microsoft.com/office/powerpoint/2010/main" val="122119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Sources:</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a:xfrm>
            <a:off x="989400" y="1620377"/>
            <a:ext cx="10213200" cy="4925094"/>
          </a:xfrm>
        </p:spPr>
        <p:txBody>
          <a:bodyPr vert="horz" lIns="91440" tIns="45720" rIns="91440" bIns="45720" rtlCol="0" anchor="t">
            <a:normAutofit fontScale="92500" lnSpcReduction="10000"/>
          </a:bodyPr>
          <a:lstStyle/>
          <a:p>
            <a:pPr marL="359410" indent="-359410"/>
            <a:r>
              <a:rPr lang="en-US" sz="2200">
                <a:solidFill>
                  <a:srgbClr val="000000">
                    <a:alpha val="60000"/>
                  </a:srgbClr>
                </a:solidFill>
              </a:rPr>
              <a:t>COVID-19 (2020 - March 2023): World Health Organization</a:t>
            </a:r>
          </a:p>
          <a:p>
            <a:pPr marL="359410" indent="-359410"/>
            <a:r>
              <a:rPr lang="en-US" sz="2200">
                <a:solidFill>
                  <a:srgbClr val="000000">
                    <a:alpha val="60000"/>
                  </a:srgbClr>
                </a:solidFill>
              </a:rPr>
              <a:t>Influenza (2015 – February 2023): World Health Organization</a:t>
            </a:r>
          </a:p>
          <a:p>
            <a:pPr marL="359410" indent="-359410"/>
            <a:r>
              <a:rPr lang="en-US" sz="2200">
                <a:solidFill>
                  <a:srgbClr val="000000">
                    <a:alpha val="60000"/>
                  </a:srgbClr>
                </a:solidFill>
              </a:rPr>
              <a:t>Policies (2020-2022): Our World in Data</a:t>
            </a:r>
          </a:p>
          <a:p>
            <a:pPr marL="359410" indent="-359410"/>
            <a:r>
              <a:rPr lang="en-US" sz="2200">
                <a:solidFill>
                  <a:srgbClr val="000000">
                    <a:alpha val="60000"/>
                  </a:srgbClr>
                </a:solidFill>
              </a:rPr>
              <a:t>Population (1960-2021): The World Bank</a:t>
            </a:r>
            <a:endParaRPr lang="en-US" sz="2200" b="1">
              <a:solidFill>
                <a:srgbClr val="000000">
                  <a:alpha val="60000"/>
                </a:srgbClr>
              </a:solidFill>
            </a:endParaRPr>
          </a:p>
          <a:p>
            <a:pPr marL="0" indent="0">
              <a:lnSpc>
                <a:spcPct val="120000"/>
              </a:lnSpc>
              <a:buNone/>
            </a:pPr>
            <a:r>
              <a:rPr lang="en-US" sz="1100">
                <a:solidFill>
                  <a:srgbClr val="000000">
                    <a:alpha val="60000"/>
                  </a:srgbClr>
                </a:solidFill>
              </a:rPr>
              <a:t>Covid: </a:t>
            </a:r>
            <a:endParaRPr lang="en-US" sz="1100">
              <a:solidFill>
                <a:srgbClr val="000000">
                  <a:alpha val="60000"/>
                </a:srgbClr>
              </a:solidFill>
              <a:ea typeface="+mn-lt"/>
              <a:cs typeface="+mn-lt"/>
            </a:endParaRPr>
          </a:p>
          <a:p>
            <a:pPr marL="0" indent="0">
              <a:lnSpc>
                <a:spcPct val="120000"/>
              </a:lnSpc>
              <a:buNone/>
            </a:pPr>
            <a:r>
              <a:rPr lang="en-US" sz="1100">
                <a:ea typeface="+mn-lt"/>
                <a:cs typeface="+mn-lt"/>
              </a:rPr>
              <a:t>https://app.powerbi.com/view?r=eyJrIjoiYWRiZWVkNWUtNmM0Ni00MDAwLTljYWMtN2EwNTM3YjQzYmRmIiwidCI6ImY2MTBjMGI3LWJkMjQtNGIzOS04MTBiLTNkYzI4MGFmYjU5MCIsImMiOjh9 </a:t>
            </a:r>
            <a:endParaRPr lang="en-US" sz="1100">
              <a:solidFill>
                <a:srgbClr val="000000">
                  <a:alpha val="60000"/>
                </a:srgbClr>
              </a:solidFill>
            </a:endParaRPr>
          </a:p>
          <a:p>
            <a:pPr marL="0" indent="0">
              <a:lnSpc>
                <a:spcPct val="120000"/>
              </a:lnSpc>
              <a:buNone/>
            </a:pPr>
            <a:r>
              <a:rPr lang="en-US" sz="1100">
                <a:solidFill>
                  <a:srgbClr val="000000">
                    <a:alpha val="60000"/>
                  </a:srgbClr>
                </a:solidFill>
                <a:ea typeface="+mn-lt"/>
                <a:cs typeface="+mn-lt"/>
              </a:rPr>
              <a:t>Influenza: </a:t>
            </a:r>
          </a:p>
          <a:p>
            <a:pPr marL="0" indent="0">
              <a:lnSpc>
                <a:spcPct val="120000"/>
              </a:lnSpc>
              <a:buNone/>
            </a:pPr>
            <a:r>
              <a:rPr lang="en-US" sz="1100">
                <a:ea typeface="+mn-lt"/>
                <a:cs typeface="+mn-lt"/>
              </a:rPr>
              <a:t>https://app.powerbi.com/view?r=eyJrIjoiNjViM2Y4NjktMjJmMC00Y2NjLWFmOWQtODQ0NjZkNWM1YzNmIiwidCI6ImY2MTBjMGI3LWJkMjQtNGIzOS04MTBiLTNkYzI4MGFmYjU5MCIsImMiOjh9 </a:t>
            </a:r>
            <a:endParaRPr lang="en-US" sz="1100">
              <a:solidFill>
                <a:srgbClr val="000000">
                  <a:alpha val="60000"/>
                </a:srgbClr>
              </a:solidFill>
            </a:endParaRPr>
          </a:p>
          <a:p>
            <a:pPr marL="0" indent="0">
              <a:lnSpc>
                <a:spcPct val="120000"/>
              </a:lnSpc>
              <a:buNone/>
            </a:pPr>
            <a:r>
              <a:rPr lang="en-US" sz="1100">
                <a:solidFill>
                  <a:srgbClr val="000000">
                    <a:alpha val="60000"/>
                  </a:srgbClr>
                </a:solidFill>
                <a:ea typeface="+mn-lt"/>
                <a:cs typeface="+mn-lt"/>
              </a:rPr>
              <a:t>Policies: </a:t>
            </a:r>
          </a:p>
          <a:p>
            <a:pPr marL="0" indent="0">
              <a:lnSpc>
                <a:spcPct val="120000"/>
              </a:lnSpc>
              <a:buNone/>
            </a:pPr>
            <a:r>
              <a:rPr lang="en-US" sz="1100">
                <a:ea typeface="+mn-lt"/>
                <a:cs typeface="+mn-lt"/>
              </a:rPr>
              <a:t>https://ourworldindata.org/policy-responses-covid</a:t>
            </a:r>
            <a:endParaRPr lang="en-US" sz="1100">
              <a:solidFill>
                <a:srgbClr val="000000">
                  <a:alpha val="60000"/>
                </a:srgbClr>
              </a:solidFill>
              <a:ea typeface="+mn-lt"/>
              <a:cs typeface="+mn-lt"/>
            </a:endParaRPr>
          </a:p>
          <a:p>
            <a:pPr marL="0" indent="0">
              <a:lnSpc>
                <a:spcPct val="120000"/>
              </a:lnSpc>
              <a:buNone/>
            </a:pPr>
            <a:r>
              <a:rPr lang="en-US" sz="1100">
                <a:solidFill>
                  <a:srgbClr val="000000">
                    <a:alpha val="60000"/>
                  </a:srgbClr>
                </a:solidFill>
                <a:ea typeface="+mn-lt"/>
                <a:cs typeface="+mn-lt"/>
              </a:rPr>
              <a:t>The World Bank:</a:t>
            </a:r>
          </a:p>
          <a:p>
            <a:pPr marL="0" indent="0">
              <a:lnSpc>
                <a:spcPct val="120000"/>
              </a:lnSpc>
              <a:buNone/>
            </a:pPr>
            <a:r>
              <a:rPr lang="en-US" sz="1100">
                <a:ea typeface="+mn-lt"/>
                <a:cs typeface="+mn-lt"/>
              </a:rPr>
              <a:t>https://data.worldbank.org/indicator/SP.POP.TOTL</a:t>
            </a:r>
            <a:endParaRPr lang="en-US" sz="1100"/>
          </a:p>
          <a:p>
            <a:pPr marL="0" indent="0">
              <a:lnSpc>
                <a:spcPct val="120000"/>
              </a:lnSpc>
              <a:buNone/>
            </a:pPr>
            <a:endParaRPr lang="en-US" sz="1100">
              <a:solidFill>
                <a:srgbClr val="000000">
                  <a:alpha val="60000"/>
                </a:srgbClr>
              </a:solidFill>
              <a:ea typeface="+mn-lt"/>
              <a:cs typeface="+mn-lt"/>
            </a:endParaRPr>
          </a:p>
          <a:p>
            <a:pPr marL="0" indent="0">
              <a:buNone/>
            </a:pPr>
            <a:endParaRPr lang="en-US" sz="1100">
              <a:solidFill>
                <a:srgbClr val="000000">
                  <a:alpha val="60000"/>
                </a:srgbClr>
              </a:solidFill>
              <a:ea typeface="+mn-lt"/>
              <a:cs typeface="+mn-lt"/>
            </a:endParaRPr>
          </a:p>
        </p:txBody>
      </p:sp>
    </p:spTree>
    <p:extLst>
      <p:ext uri="{BB962C8B-B14F-4D97-AF65-F5344CB8AC3E}">
        <p14:creationId xmlns:p14="http://schemas.microsoft.com/office/powerpoint/2010/main" val="44555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Characteristics:</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a:xfrm>
            <a:off x="989400" y="1698215"/>
            <a:ext cx="10213200" cy="4814481"/>
          </a:xfrm>
        </p:spPr>
        <p:txBody>
          <a:bodyPr vert="horz" lIns="91440" tIns="45720" rIns="91440" bIns="45720" rtlCol="0" anchor="t">
            <a:noAutofit/>
          </a:bodyPr>
          <a:lstStyle/>
          <a:p>
            <a:pPr marL="0" indent="0">
              <a:buNone/>
            </a:pPr>
            <a:r>
              <a:rPr lang="en-US">
                <a:solidFill>
                  <a:srgbClr val="000000">
                    <a:alpha val="60000"/>
                  </a:srgbClr>
                </a:solidFill>
              </a:rPr>
              <a:t>COVID-19:</a:t>
            </a:r>
          </a:p>
          <a:p>
            <a:pPr marL="342900" indent="-342900">
              <a:buFont typeface="Calibri" panose="05000000000000000000" pitchFamily="2" charset="2"/>
              <a:buChar char="-"/>
            </a:pPr>
            <a:r>
              <a:rPr lang="en-US">
                <a:solidFill>
                  <a:srgbClr val="000000">
                    <a:alpha val="60000"/>
                  </a:srgbClr>
                </a:solidFill>
              </a:rPr>
              <a:t>42.9 MB Microsoft Excel file</a:t>
            </a:r>
          </a:p>
          <a:p>
            <a:pPr marL="342900" indent="-342900">
              <a:buFont typeface="Calibri" panose="05000000000000000000" pitchFamily="2" charset="2"/>
              <a:buChar char="-"/>
            </a:pPr>
            <a:r>
              <a:rPr lang="en-US">
                <a:solidFill>
                  <a:srgbClr val="000000">
                    <a:alpha val="60000"/>
                  </a:srgbClr>
                </a:solidFill>
              </a:rPr>
              <a:t>598,227 rows, 29 columns</a:t>
            </a:r>
          </a:p>
          <a:p>
            <a:pPr marL="342900" indent="-342900">
              <a:buFont typeface="Calibri" panose="05000000000000000000" pitchFamily="2" charset="2"/>
              <a:buChar char="-"/>
            </a:pPr>
            <a:r>
              <a:rPr lang="en-US">
                <a:solidFill>
                  <a:srgbClr val="000000">
                    <a:alpha val="60000"/>
                  </a:srgbClr>
                </a:solidFill>
              </a:rPr>
              <a:t>Columns: </a:t>
            </a:r>
            <a:r>
              <a:rPr lang="en-US" sz="1000">
                <a:highlight>
                  <a:srgbClr val="FFFF00"/>
                </a:highlight>
                <a:ea typeface="+mn-lt"/>
                <a:cs typeface="+mn-lt"/>
              </a:rPr>
              <a:t>WHO_REGION</a:t>
            </a:r>
            <a:r>
              <a:rPr lang="en-US" sz="1000">
                <a:ea typeface="+mn-lt"/>
                <a:cs typeface="+mn-lt"/>
              </a:rPr>
              <a:t>, </a:t>
            </a:r>
            <a:r>
              <a:rPr lang="en-US" sz="1000">
                <a:highlight>
                  <a:srgbClr val="FFFF00"/>
                </a:highlight>
                <a:ea typeface="+mn-lt"/>
                <a:cs typeface="+mn-lt"/>
              </a:rPr>
              <a:t>COUNTRY_NAME</a:t>
            </a:r>
            <a:r>
              <a:rPr lang="en-US" sz="1000">
                <a:ea typeface="+mn-lt"/>
                <a:cs typeface="+mn-lt"/>
              </a:rPr>
              <a:t>, </a:t>
            </a:r>
            <a:r>
              <a:rPr lang="en-US" sz="1000">
                <a:highlight>
                  <a:srgbClr val="FFFF00"/>
                </a:highlight>
                <a:ea typeface="+mn-lt"/>
                <a:cs typeface="+mn-lt"/>
              </a:rPr>
              <a:t>COUNTRY_CODE,</a:t>
            </a:r>
            <a:r>
              <a:rPr lang="en-US" sz="1000">
                <a:ea typeface="+mn-lt"/>
                <a:cs typeface="+mn-lt"/>
              </a:rPr>
              <a:t> ISO_YEAR, ISO_WEEK, </a:t>
            </a:r>
            <a:r>
              <a:rPr lang="en-US" sz="1000">
                <a:highlight>
                  <a:srgbClr val="FFFF00"/>
                </a:highlight>
                <a:ea typeface="+mn-lt"/>
                <a:cs typeface="+mn-lt"/>
              </a:rPr>
              <a:t>ISO_START_DATE</a:t>
            </a:r>
            <a:r>
              <a:rPr lang="en-US" sz="1000">
                <a:ea typeface="+mn-lt"/>
                <a:cs typeface="+mn-lt"/>
              </a:rPr>
              <a:t>, SEX, AGEGROUP, AGEGROUP_NUM, </a:t>
            </a:r>
            <a:r>
              <a:rPr lang="en-US" sz="1000">
                <a:highlight>
                  <a:srgbClr val="FFFF00"/>
                </a:highlight>
                <a:ea typeface="+mn-lt"/>
                <a:cs typeface="+mn-lt"/>
              </a:rPr>
              <a:t>DAILY_CASES</a:t>
            </a:r>
            <a:r>
              <a:rPr lang="en-US" sz="1000">
                <a:ea typeface="+mn-lt"/>
                <a:cs typeface="+mn-lt"/>
              </a:rPr>
              <a:t>, </a:t>
            </a:r>
            <a:r>
              <a:rPr lang="en-US" sz="1000">
                <a:highlight>
                  <a:srgbClr val="FFFF00"/>
                </a:highlight>
                <a:ea typeface="+mn-lt"/>
                <a:cs typeface="+mn-lt"/>
              </a:rPr>
              <a:t>DAILY_CASES_DEATHS</a:t>
            </a:r>
            <a:r>
              <a:rPr lang="en-US" sz="1000">
                <a:ea typeface="+mn-lt"/>
                <a:cs typeface="+mn-lt"/>
              </a:rPr>
              <a:t>, DETAILED_CASES, DETAILED_CASES_DEATHS, DETAILED_CASES_CONFIRMED, DETAILED_CASES_DEATHS_CONFIRMED, DETAILED_CASES_PROBABLE, DETAILED_CASES_DEATHS_PROBABLE, DETAILED_CASES_HOSPITALISED, DETAILED_CASES_HW, DETAILED_CASES_DEATHS_HW, DETAILED_CASES_DISCHARGED, </a:t>
            </a:r>
            <a:r>
              <a:rPr lang="en-US" sz="1000">
                <a:highlight>
                  <a:srgbClr val="FFFF00"/>
                </a:highlight>
                <a:ea typeface="+mn-lt"/>
                <a:cs typeface="+mn-lt"/>
              </a:rPr>
              <a:t>PERSONS_TESTED</a:t>
            </a:r>
            <a:r>
              <a:rPr lang="en-US" sz="1000">
                <a:ea typeface="+mn-lt"/>
                <a:cs typeface="+mn-lt"/>
              </a:rPr>
              <a:t>, PERSONS_TESTED_PCR, DAILY_DS, DETAILED_CASES_DS, DETAILED_CASES_DEATHS_DS, DETAILED_CASES_HW_DS, DETAILED_CASES_HOSPITALISED_DS, TEST_DS </a:t>
            </a:r>
            <a:endParaRPr lang="en-US" sz="1000">
              <a:solidFill>
                <a:srgbClr val="000000">
                  <a:alpha val="60000"/>
                </a:srgbClr>
              </a:solidFill>
              <a:ea typeface="+mn-lt"/>
              <a:cs typeface="+mn-lt"/>
            </a:endParaRPr>
          </a:p>
          <a:p>
            <a:pPr marL="342900" indent="-342900">
              <a:buFont typeface="Calibri" panose="05000000000000000000" pitchFamily="2" charset="2"/>
              <a:buChar char="-"/>
            </a:pPr>
            <a:r>
              <a:rPr lang="en-US">
                <a:solidFill>
                  <a:srgbClr val="000000">
                    <a:alpha val="60000"/>
                  </a:srgbClr>
                </a:solidFill>
              </a:rPr>
              <a:t>Data reported weekly, often with gaps</a:t>
            </a:r>
          </a:p>
          <a:p>
            <a:pPr marL="342900" indent="-342900">
              <a:buFont typeface="Calibri" panose="05000000000000000000" pitchFamily="2" charset="2"/>
              <a:buChar char="-"/>
            </a:pPr>
            <a:r>
              <a:rPr lang="en-US">
                <a:solidFill>
                  <a:srgbClr val="000000">
                    <a:alpha val="60000"/>
                  </a:srgbClr>
                </a:solidFill>
              </a:rPr>
              <a:t>Large amount of preprocessing necessary for models</a:t>
            </a:r>
          </a:p>
          <a:p>
            <a:pPr marL="342900" indent="-342900">
              <a:buFont typeface="Calibri" panose="05000000000000000000" pitchFamily="2" charset="2"/>
              <a:buChar char="-"/>
            </a:pPr>
            <a:endParaRPr lang="en-US">
              <a:solidFill>
                <a:srgbClr val="000000">
                  <a:alpha val="60000"/>
                </a:srgbClr>
              </a:solidFill>
            </a:endParaRPr>
          </a:p>
          <a:p>
            <a:pPr marL="342900" indent="-342900">
              <a:buFont typeface="Calibri" panose="05000000000000000000" pitchFamily="2" charset="2"/>
              <a:buChar char="-"/>
            </a:pPr>
            <a:endParaRPr lang="en-US">
              <a:solidFill>
                <a:srgbClr val="000000">
                  <a:alpha val="60000"/>
                </a:srgbClr>
              </a:solidFill>
            </a:endParaRPr>
          </a:p>
        </p:txBody>
      </p:sp>
      <p:sp>
        <p:nvSpPr>
          <p:cNvPr id="6" name="TextBox 5">
            <a:extLst>
              <a:ext uri="{FF2B5EF4-FFF2-40B4-BE49-F238E27FC236}">
                <a16:creationId xmlns:a16="http://schemas.microsoft.com/office/drawing/2014/main" id="{1F265762-FC43-3EB3-0B54-238264194674}"/>
              </a:ext>
            </a:extLst>
          </p:cNvPr>
          <p:cNvSpPr txBox="1"/>
          <p:nvPr/>
        </p:nvSpPr>
        <p:spPr>
          <a:xfrm>
            <a:off x="-14996160" y="21183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63162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Characteristics:</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a:xfrm>
            <a:off x="989400" y="1710505"/>
            <a:ext cx="10213200" cy="4765320"/>
          </a:xfrm>
        </p:spPr>
        <p:txBody>
          <a:bodyPr vert="horz" lIns="91440" tIns="45720" rIns="91440" bIns="45720" rtlCol="0" anchor="t">
            <a:normAutofit/>
          </a:bodyPr>
          <a:lstStyle/>
          <a:p>
            <a:pPr marL="0" indent="0">
              <a:buNone/>
            </a:pPr>
            <a:r>
              <a:rPr lang="en-US">
                <a:solidFill>
                  <a:srgbClr val="000000">
                    <a:alpha val="60000"/>
                  </a:srgbClr>
                </a:solidFill>
              </a:rPr>
              <a:t>Influenza:</a:t>
            </a:r>
          </a:p>
          <a:p>
            <a:pPr marL="359410" indent="-359410">
              <a:buFont typeface="Calibri" panose="05000000000000000000" pitchFamily="2" charset="2"/>
              <a:buChar char="-"/>
            </a:pPr>
            <a:r>
              <a:rPr lang="en-US">
                <a:solidFill>
                  <a:srgbClr val="000000">
                    <a:alpha val="60000"/>
                  </a:srgbClr>
                </a:solidFill>
              </a:rPr>
              <a:t>7.7 MB Microsoft Excel file</a:t>
            </a:r>
          </a:p>
          <a:p>
            <a:pPr marL="359410" indent="-359410">
              <a:buFont typeface="Calibri" panose="05000000000000000000" pitchFamily="2" charset="2"/>
              <a:buChar char="-"/>
            </a:pPr>
            <a:r>
              <a:rPr lang="en-US">
                <a:solidFill>
                  <a:srgbClr val="000000">
                    <a:alpha val="60000"/>
                  </a:srgbClr>
                </a:solidFill>
              </a:rPr>
              <a:t>80,333 rows, 23 columns</a:t>
            </a:r>
          </a:p>
          <a:p>
            <a:pPr marL="359410" indent="-359410">
              <a:lnSpc>
                <a:spcPct val="100000"/>
              </a:lnSpc>
              <a:buFont typeface="Calibri" panose="05000000000000000000" pitchFamily="2" charset="2"/>
              <a:buChar char="-"/>
            </a:pPr>
            <a:r>
              <a:rPr lang="en-US">
                <a:solidFill>
                  <a:srgbClr val="000000">
                    <a:alpha val="60000"/>
                  </a:srgbClr>
                </a:solidFill>
              </a:rPr>
              <a:t>Columns: </a:t>
            </a:r>
            <a:r>
              <a:rPr lang="en-US" sz="1000"/>
              <a:t>WHOREGION, ITZ, </a:t>
            </a:r>
            <a:r>
              <a:rPr lang="en-US" sz="1000">
                <a:highlight>
                  <a:srgbClr val="FFFF00"/>
                </a:highlight>
              </a:rPr>
              <a:t>COUNTRY/AREA/TERRITORY, COUNTRY_CODE</a:t>
            </a:r>
            <a:r>
              <a:rPr lang="en-US" sz="1000"/>
              <a:t>, ORIGIN_SOURCE, ISO_YEAR, ISO_WEEK, </a:t>
            </a:r>
            <a:r>
              <a:rPr lang="en-US" sz="1000">
                <a:highlight>
                  <a:srgbClr val="FFFF00"/>
                </a:highlight>
              </a:rPr>
              <a:t>ISO_SDATE</a:t>
            </a:r>
            <a:r>
              <a:rPr lang="en-US" sz="1000"/>
              <a:t>, SPEC_RECEIVED_NB, SPEC_PROCESSED_NB, AH1, AH1N12009, AH3, AH5, ANOTSUBTYPED, </a:t>
            </a:r>
            <a:r>
              <a:rPr lang="en-US" sz="1000">
                <a:highlight>
                  <a:srgbClr val="FFFF00"/>
                </a:highlight>
              </a:rPr>
              <a:t>INF_A</a:t>
            </a:r>
            <a:r>
              <a:rPr lang="en-US" sz="1000"/>
              <a:t>, BVIC BYAM, BNOTDETERMINED, </a:t>
            </a:r>
            <a:r>
              <a:rPr lang="en-US" sz="1000">
                <a:highlight>
                  <a:srgbClr val="FFFF00"/>
                </a:highlight>
              </a:rPr>
              <a:t>INF_B</a:t>
            </a:r>
            <a:r>
              <a:rPr lang="en-US" sz="1000"/>
              <a:t>, </a:t>
            </a:r>
            <a:r>
              <a:rPr lang="en-US" sz="1000">
                <a:highlight>
                  <a:srgbClr val="FFFF00"/>
                </a:highlight>
              </a:rPr>
              <a:t>INF_ALL,</a:t>
            </a:r>
            <a:r>
              <a:rPr lang="en-US" sz="1000"/>
              <a:t> INF_NEGATIVE, ILI_ACTIVITY</a:t>
            </a:r>
            <a:r>
              <a:rPr lang="en-US">
                <a:ea typeface="+mn-lt"/>
                <a:cs typeface="+mn-lt"/>
              </a:rPr>
              <a:t> </a:t>
            </a:r>
            <a:endParaRPr lang="en-US">
              <a:solidFill>
                <a:srgbClr val="000000">
                  <a:alpha val="60000"/>
                </a:srgbClr>
              </a:solidFill>
              <a:ea typeface="+mn-lt"/>
              <a:cs typeface="+mn-lt"/>
            </a:endParaRPr>
          </a:p>
          <a:p>
            <a:pPr marL="342900" indent="-342900">
              <a:buFont typeface="Calibri,Sans-Serif" panose="05000000000000000000" pitchFamily="2" charset="2"/>
              <a:buChar char="-"/>
            </a:pPr>
            <a:r>
              <a:rPr lang="en-US">
                <a:solidFill>
                  <a:srgbClr val="000000">
                    <a:alpha val="60000"/>
                  </a:srgbClr>
                </a:solidFill>
                <a:latin typeface="Avenir Next LT Pro"/>
                <a:cs typeface="Arial"/>
              </a:rPr>
              <a:t>Data reported weekly, minor year start gaps</a:t>
            </a:r>
          </a:p>
          <a:p>
            <a:pPr marL="342900" indent="-342900">
              <a:buFont typeface="Calibri,Sans-Serif" panose="05000000000000000000" pitchFamily="2" charset="2"/>
              <a:buChar char="-"/>
            </a:pPr>
            <a:r>
              <a:rPr lang="en-US">
                <a:solidFill>
                  <a:srgbClr val="000000">
                    <a:alpha val="60000"/>
                  </a:srgbClr>
                </a:solidFill>
                <a:latin typeface="Avenir Next LT Pro"/>
                <a:cs typeface="Arial"/>
              </a:rPr>
              <a:t>Again, Large amount of preprocessing necessary for models</a:t>
            </a:r>
          </a:p>
          <a:p>
            <a:pPr marL="342900" indent="-342900">
              <a:buFont typeface="Calibri,Sans-Serif" panose="05000000000000000000" pitchFamily="2" charset="2"/>
              <a:buChar char="-"/>
            </a:pPr>
            <a:endParaRPr lang="en-US" sz="1800">
              <a:solidFill>
                <a:srgbClr val="000000">
                  <a:alpha val="60000"/>
                </a:srgbClr>
              </a:solidFill>
              <a:latin typeface="Arial"/>
              <a:cs typeface="Arial"/>
            </a:endParaRPr>
          </a:p>
          <a:p>
            <a:pPr marL="342900" indent="-342900">
              <a:buFont typeface="Calibri" panose="05000000000000000000" pitchFamily="2" charset="2"/>
              <a:buChar char="-"/>
            </a:pPr>
            <a:endParaRPr lang="en-US" sz="1800">
              <a:solidFill>
                <a:srgbClr val="000000">
                  <a:alpha val="60000"/>
                </a:srgbClr>
              </a:solidFill>
            </a:endParaRPr>
          </a:p>
        </p:txBody>
      </p:sp>
    </p:spTree>
    <p:extLst>
      <p:ext uri="{BB962C8B-B14F-4D97-AF65-F5344CB8AC3E}">
        <p14:creationId xmlns:p14="http://schemas.microsoft.com/office/powerpoint/2010/main" val="89426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Characteristics:</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a:xfrm>
            <a:off x="989400" y="1698215"/>
            <a:ext cx="10213200" cy="5011126"/>
          </a:xfrm>
        </p:spPr>
        <p:txBody>
          <a:bodyPr vert="horz" lIns="91440" tIns="45720" rIns="91440" bIns="45720" rtlCol="0" anchor="t">
            <a:normAutofit/>
          </a:bodyPr>
          <a:lstStyle/>
          <a:p>
            <a:pPr marL="0" indent="0">
              <a:buNone/>
            </a:pPr>
            <a:r>
              <a:rPr lang="en-US">
                <a:solidFill>
                  <a:srgbClr val="000000">
                    <a:alpha val="60000"/>
                  </a:srgbClr>
                </a:solidFill>
              </a:rPr>
              <a:t>Policies:</a:t>
            </a:r>
          </a:p>
          <a:p>
            <a:pPr marL="359410" indent="-359410">
              <a:buFont typeface="Calibri" panose="05000000000000000000" pitchFamily="2" charset="2"/>
              <a:buChar char="-"/>
            </a:pPr>
            <a:r>
              <a:rPr lang="en-US">
                <a:solidFill>
                  <a:srgbClr val="000000">
                    <a:alpha val="60000"/>
                  </a:srgbClr>
                </a:solidFill>
              </a:rPr>
              <a:t>12 files Microsoft Excel, average size ~4 MB</a:t>
            </a:r>
          </a:p>
          <a:p>
            <a:pPr marL="359410" indent="-359410">
              <a:buFont typeface="Calibri" panose="05000000000000000000" pitchFamily="2" charset="2"/>
              <a:buChar char="-"/>
            </a:pPr>
            <a:r>
              <a:rPr lang="en-US">
                <a:solidFill>
                  <a:srgbClr val="000000">
                    <a:alpha val="60000"/>
                  </a:srgbClr>
                </a:solidFill>
              </a:rPr>
              <a:t>Policies: Face Masks, Testing/Tracing, Vaccination, Public Information Campaigns, School Closures, Workplace Closures, Stay-at-Home orders, Events and Gatherings Cancellations, Travel Restrictions (Public, Domestic, International).</a:t>
            </a:r>
          </a:p>
          <a:p>
            <a:pPr marL="359410" indent="-359410">
              <a:buFont typeface="Calibri" panose="05000000000000000000" pitchFamily="2" charset="2"/>
              <a:buChar char="-"/>
            </a:pPr>
            <a:r>
              <a:rPr lang="en-US">
                <a:solidFill>
                  <a:srgbClr val="000000">
                    <a:alpha val="60000"/>
                  </a:srgbClr>
                </a:solidFill>
              </a:rPr>
              <a:t>Reported daily</a:t>
            </a:r>
          </a:p>
          <a:p>
            <a:pPr marL="359410" indent="-359410">
              <a:buFont typeface="Calibri" panose="05000000000000000000" pitchFamily="2" charset="2"/>
              <a:buChar char="-"/>
            </a:pPr>
            <a:r>
              <a:rPr lang="en-US">
                <a:solidFill>
                  <a:srgbClr val="000000">
                    <a:alpha val="60000"/>
                  </a:srgbClr>
                </a:solidFill>
              </a:rPr>
              <a:t>Intensity levels on 0-5 range (0 being no policy, increasing being stricter)</a:t>
            </a:r>
          </a:p>
          <a:p>
            <a:pPr marL="359410" indent="-359410">
              <a:buFont typeface="Calibri" panose="05000000000000000000" pitchFamily="2" charset="2"/>
              <a:buChar char="-"/>
            </a:pPr>
            <a:endParaRPr lang="en-US">
              <a:solidFill>
                <a:srgbClr val="000000">
                  <a:alpha val="60000"/>
                </a:srgbClr>
              </a:solidFill>
            </a:endParaRPr>
          </a:p>
          <a:p>
            <a:pPr marL="342900" indent="-342900">
              <a:buFont typeface="Calibri" panose="05000000000000000000" pitchFamily="2" charset="2"/>
              <a:buChar char="-"/>
            </a:pPr>
            <a:endParaRPr lang="en-US">
              <a:solidFill>
                <a:srgbClr val="000000">
                  <a:alpha val="60000"/>
                </a:srgbClr>
              </a:solidFill>
            </a:endParaRPr>
          </a:p>
        </p:txBody>
      </p:sp>
    </p:spTree>
    <p:extLst>
      <p:ext uri="{BB962C8B-B14F-4D97-AF65-F5344CB8AC3E}">
        <p14:creationId xmlns:p14="http://schemas.microsoft.com/office/powerpoint/2010/main" val="273127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2A51-49F8-D7F2-14A2-668B0B27BF04}"/>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2DADCFB0-F44E-CC44-76E6-88BF42D41693}"/>
              </a:ext>
            </a:extLst>
          </p:cNvPr>
          <p:cNvSpPr>
            <a:spLocks noGrp="1"/>
          </p:cNvSpPr>
          <p:nvPr>
            <p:ph idx="1"/>
          </p:nvPr>
        </p:nvSpPr>
        <p:spPr/>
        <p:txBody>
          <a:bodyPr vert="horz" lIns="91440" tIns="45720" rIns="91440" bIns="45720" rtlCol="0" anchor="t">
            <a:normAutofit lnSpcReduction="10000"/>
          </a:bodyPr>
          <a:lstStyle/>
          <a:p>
            <a:pPr marL="0" indent="0">
              <a:buNone/>
            </a:pPr>
            <a:r>
              <a:rPr lang="en-US">
                <a:solidFill>
                  <a:srgbClr val="000000">
                    <a:alpha val="60000"/>
                  </a:srgbClr>
                </a:solidFill>
              </a:rPr>
              <a:t>Influenza:</a:t>
            </a:r>
          </a:p>
          <a:p>
            <a:pPr marL="359410" indent="-359410">
              <a:buFont typeface="Calibri" panose="05000000000000000000" pitchFamily="2" charset="2"/>
              <a:buChar char="-"/>
            </a:pPr>
            <a:r>
              <a:rPr lang="en-US">
                <a:solidFill>
                  <a:srgbClr val="000000">
                    <a:alpha val="60000"/>
                  </a:srgbClr>
                </a:solidFill>
              </a:rPr>
              <a:t>Totaling of row data by Country/Code/Date as different testing methods caused repeats resulting in poor results. (e.g., </a:t>
            </a:r>
            <a:r>
              <a:rPr lang="en-US">
                <a:ea typeface="+mn-lt"/>
                <a:cs typeface="+mn-lt"/>
              </a:rPr>
              <a:t>SENTINEL vs Undefined)</a:t>
            </a:r>
            <a:endParaRPr lang="en-US">
              <a:solidFill>
                <a:srgbClr val="000000">
                  <a:alpha val="60000"/>
                </a:srgbClr>
              </a:solidFill>
              <a:ea typeface="+mn-lt"/>
              <a:cs typeface="+mn-lt"/>
            </a:endParaRPr>
          </a:p>
          <a:p>
            <a:pPr marL="359410" indent="-359410">
              <a:buFont typeface="Calibri" panose="05000000000000000000" pitchFamily="2" charset="2"/>
              <a:buChar char="-"/>
            </a:pPr>
            <a:r>
              <a:rPr lang="en-US">
                <a:solidFill>
                  <a:srgbClr val="000000">
                    <a:alpha val="60000"/>
                  </a:srgbClr>
                </a:solidFill>
              </a:rPr>
              <a:t>Empty reporting data replaced with 0's</a:t>
            </a:r>
          </a:p>
          <a:p>
            <a:pPr marL="359410" indent="-359410">
              <a:buFont typeface="Calibri" panose="05000000000000000000" pitchFamily="2" charset="2"/>
              <a:buChar char="-"/>
            </a:pPr>
            <a:r>
              <a:rPr lang="en-US">
                <a:solidFill>
                  <a:srgbClr val="000000">
                    <a:alpha val="60000"/>
                  </a:srgbClr>
                </a:solidFill>
              </a:rPr>
              <a:t>Weekly reporting converted Daily averages. Necessary because of policies changing daily, sometimes multiple times within a single week. </a:t>
            </a:r>
            <a:endParaRPr lang="en-US"/>
          </a:p>
          <a:p>
            <a:pPr marL="359410" indent="-359410">
              <a:buFont typeface="Calibri" panose="05000000000000000000" pitchFamily="2" charset="2"/>
              <a:buChar char="-"/>
            </a:pPr>
            <a:r>
              <a:rPr lang="en-US">
                <a:solidFill>
                  <a:srgbClr val="000000">
                    <a:alpha val="60000"/>
                  </a:srgbClr>
                </a:solidFill>
              </a:rPr>
              <a:t>Consolidation of divided territories to match other data sets (e.g., United Kingdom)</a:t>
            </a:r>
          </a:p>
          <a:p>
            <a:pPr marL="359410" indent="-359410">
              <a:buFont typeface="Calibri" panose="05000000000000000000" pitchFamily="2" charset="2"/>
              <a:buChar char="-"/>
            </a:pPr>
            <a:endParaRPr lang="en-US">
              <a:solidFill>
                <a:srgbClr val="000000">
                  <a:alpha val="60000"/>
                </a:srgbClr>
              </a:solidFill>
            </a:endParaRPr>
          </a:p>
        </p:txBody>
      </p:sp>
    </p:spTree>
    <p:extLst>
      <p:ext uri="{BB962C8B-B14F-4D97-AF65-F5344CB8AC3E}">
        <p14:creationId xmlns:p14="http://schemas.microsoft.com/office/powerpoint/2010/main" val="221527833"/>
      </p:ext>
    </p:extLst>
  </p:cSld>
  <p:clrMapOvr>
    <a:masterClrMapping/>
  </p:clrMapOvr>
</p:sld>
</file>

<file path=ppt/theme/theme1.xml><?xml version="1.0" encoding="utf-8"?>
<a:theme xmlns:a="http://schemas.openxmlformats.org/drawingml/2006/main" name="FrostyVTI">
  <a:themeElements>
    <a:clrScheme name="AnalogousFromRegularSeedRightStep">
      <a:dk1>
        <a:srgbClr val="000000"/>
      </a:dk1>
      <a:lt1>
        <a:srgbClr val="FFFFFF"/>
      </a:lt1>
      <a:dk2>
        <a:srgbClr val="203922"/>
      </a:dk2>
      <a:lt2>
        <a:srgbClr val="E2E6E8"/>
      </a:lt2>
      <a:accent1>
        <a:srgbClr val="C37D4D"/>
      </a:accent1>
      <a:accent2>
        <a:srgbClr val="B19D3B"/>
      </a:accent2>
      <a:accent3>
        <a:srgbClr val="91AA43"/>
      </a:accent3>
      <a:accent4>
        <a:srgbClr val="63B13B"/>
      </a:accent4>
      <a:accent5>
        <a:srgbClr val="48B851"/>
      </a:accent5>
      <a:accent6>
        <a:srgbClr val="3BB175"/>
      </a:accent6>
      <a:hlink>
        <a:srgbClr val="3E89BD"/>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11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FrostyVTI</vt:lpstr>
      <vt:lpstr>Exploring the Dynamic Relationships between COVID-19 and Influenza</vt:lpstr>
      <vt:lpstr>Introduction/Motivation </vt:lpstr>
      <vt:lpstr>Problem Definition</vt:lpstr>
      <vt:lpstr>Proposed Approaches </vt:lpstr>
      <vt:lpstr>Data Sources:</vt:lpstr>
      <vt:lpstr>Data Characteristics:</vt:lpstr>
      <vt:lpstr>Data Characteristics:</vt:lpstr>
      <vt:lpstr>Data Characteristics:</vt:lpstr>
      <vt:lpstr>Data Processing:</vt:lpstr>
      <vt:lpstr>Data Processing:</vt:lpstr>
      <vt:lpstr>Data Processing:</vt:lpstr>
      <vt:lpstr>Data Processing:</vt:lpstr>
      <vt:lpstr>Experiment and Results</vt:lpstr>
      <vt:lpstr>Experiment and Results: Cumulative Influenza Model</vt:lpstr>
      <vt:lpstr>Experiment and Results: Subset Influenza Models </vt:lpstr>
      <vt:lpstr>Experiment and Results: Subset Sample Collection </vt:lpstr>
      <vt:lpstr>Experiment and Results: Policy, Covid, Influenza Comparision </vt:lpstr>
      <vt:lpstr>Experiment and Results: Subset Model Decomposition</vt:lpstr>
      <vt:lpstr>Experiment and Results: LSTM Model Training  </vt:lpstr>
      <vt:lpstr>Experiment and Results: LTSM Model Evaluation Metrics</vt:lpstr>
      <vt:lpstr>Experiment and Results: Model Forecast </vt:lpstr>
      <vt:lpstr>Experiment and Results: Analysis</vt:lpstr>
      <vt:lpstr>Experiment and Results: Analysis</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2023-04-30T01:35:22Z</dcterms:created>
  <dcterms:modified xsi:type="dcterms:W3CDTF">2023-05-02T02:25:49Z</dcterms:modified>
</cp:coreProperties>
</file>